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C23"/>
    <a:srgbClr val="AA1F2F"/>
    <a:srgbClr val="F4A335"/>
    <a:srgbClr val="2F586F"/>
    <a:srgbClr val="741F2D"/>
    <a:srgbClr val="4F0415"/>
    <a:srgbClr val="6EBE49"/>
    <a:srgbClr val="017CBD"/>
    <a:srgbClr val="003262"/>
    <a:srgbClr val="185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7"/>
    <p:restoredTop sz="94694"/>
  </p:normalViewPr>
  <p:slideViewPr>
    <p:cSldViewPr snapToGrid="0">
      <p:cViewPr varScale="1">
        <p:scale>
          <a:sx n="113" d="100"/>
          <a:sy n="113" d="100"/>
        </p:scale>
        <p:origin x="18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9106E-A187-9A43-AEFA-488CB0701314}" type="datetimeFigureOut">
              <a:rPr lang="en-US" smtClean="0"/>
              <a:t>12/21/23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B526A-2876-E54E-ACD5-A4B6915AD666}" type="slidenum">
              <a:rPr lang="en-US" smtClean="0"/>
              <a:t>‹#›</a:t>
            </a:fld>
            <a:endParaRPr lang="en-US"/>
          </a:p>
        </p:txBody>
      </p:sp>
    </p:spTree>
    <p:extLst>
      <p:ext uri="{BB962C8B-B14F-4D97-AF65-F5344CB8AC3E}">
        <p14:creationId xmlns:p14="http://schemas.microsoft.com/office/powerpoint/2010/main" val="29500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B526A-2876-E54E-ACD5-A4B6915AD666}" type="slidenum">
              <a:rPr lang="en-US" smtClean="0"/>
              <a:t>4</a:t>
            </a:fld>
            <a:endParaRPr lang="en-US"/>
          </a:p>
        </p:txBody>
      </p:sp>
    </p:spTree>
    <p:extLst>
      <p:ext uri="{BB962C8B-B14F-4D97-AF65-F5344CB8AC3E}">
        <p14:creationId xmlns:p14="http://schemas.microsoft.com/office/powerpoint/2010/main" val="365914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DEA5-5234-A309-B625-496AB767F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A9CA14-40F9-59F3-4FD5-510F51B6D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C4018C-BA98-BD00-149F-B536643E61A2}"/>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5" name="Footer Placeholder 4">
            <a:extLst>
              <a:ext uri="{FF2B5EF4-FFF2-40B4-BE49-F238E27FC236}">
                <a16:creationId xmlns:a16="http://schemas.microsoft.com/office/drawing/2014/main" id="{FF87BD60-1A53-50A2-BB6B-80BBDFDA0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444D3-2D9C-E3F8-FDCD-982252EA530F}"/>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57807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715D-1E83-BEAA-9560-8BA49D0AA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65084-C6D8-A990-8ACC-9CF5807F6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66728-DFFD-48E0-AA29-A7DC2130938A}"/>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5" name="Footer Placeholder 4">
            <a:extLst>
              <a:ext uri="{FF2B5EF4-FFF2-40B4-BE49-F238E27FC236}">
                <a16:creationId xmlns:a16="http://schemas.microsoft.com/office/drawing/2014/main" id="{AD731C3C-4675-36BD-D172-5CA08B292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A37B7-AA28-B09E-CA9A-8AEED2D9FE94}"/>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81911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FE58FE-E57E-741D-D4C3-5A29CEEEDA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5AF18-CD96-4F82-605E-730F148828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62C24-DFA7-18E9-6AF1-0A32DAB7F679}"/>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5" name="Footer Placeholder 4">
            <a:extLst>
              <a:ext uri="{FF2B5EF4-FFF2-40B4-BE49-F238E27FC236}">
                <a16:creationId xmlns:a16="http://schemas.microsoft.com/office/drawing/2014/main" id="{C4D67E85-34E6-D58C-9808-D42EA4799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5A424-0627-DAAF-A6DC-67FFE947FE93}"/>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168164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C6BA-CF1A-7E3E-888D-0AAFF7353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90810-4D6C-456A-4841-005386FE3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A0669-6DB4-2308-4E7E-5A341D937618}"/>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5" name="Footer Placeholder 4">
            <a:extLst>
              <a:ext uri="{FF2B5EF4-FFF2-40B4-BE49-F238E27FC236}">
                <a16:creationId xmlns:a16="http://schemas.microsoft.com/office/drawing/2014/main" id="{4CD1FB56-5141-A834-4BE3-8EA64D8E8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BB86D-D9DE-BDB5-578F-6BA4FC9F67D6}"/>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16276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3DF0-F659-5DF9-1F43-DDB3B919B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D7F2D-1B52-FE63-C655-075EFBF0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3A6C6-79D1-AE2F-4BD6-6F2710AAE26C}"/>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5" name="Footer Placeholder 4">
            <a:extLst>
              <a:ext uri="{FF2B5EF4-FFF2-40B4-BE49-F238E27FC236}">
                <a16:creationId xmlns:a16="http://schemas.microsoft.com/office/drawing/2014/main" id="{94F51979-5246-DC46-2703-BE5FAD5A3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F6635-4A13-BF7F-3EC1-EC1B594095D3}"/>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76252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5B45-BEE8-91AF-D815-D43E1408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1FF61-B9EC-C0D7-0045-9FCE05A494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80D73-53A1-FDF6-FBDA-08E9A92DD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ECEDB-AB60-C7D7-DAE3-270695D3225F}"/>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6" name="Footer Placeholder 5">
            <a:extLst>
              <a:ext uri="{FF2B5EF4-FFF2-40B4-BE49-F238E27FC236}">
                <a16:creationId xmlns:a16="http://schemas.microsoft.com/office/drawing/2014/main" id="{B70B4697-8DCE-2DA8-B06E-72ECA153A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FE4E4-D3D1-96D1-2C49-CF012B959A39}"/>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1821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8BA1-7D00-27C3-7F96-946864D41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53B8F-6573-A579-A51E-D539AAD0B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74C28-86BD-2F17-9F8B-3C5CA0055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10A17-545C-7B9C-3314-A4E761C94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5764B9-AA04-8081-3800-DA3B4A82B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8CB90F-5A5E-5781-B1D6-D474913FC2F1}"/>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8" name="Footer Placeholder 7">
            <a:extLst>
              <a:ext uri="{FF2B5EF4-FFF2-40B4-BE49-F238E27FC236}">
                <a16:creationId xmlns:a16="http://schemas.microsoft.com/office/drawing/2014/main" id="{287D188A-E7CE-2F69-7160-A3783481E1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BAFB5F-E088-2902-F84F-A21D16402C3D}"/>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21514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396E-2A34-0DBC-EE76-E879CD53AF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4A04FE-5613-7891-EE3A-9746DE89E46E}"/>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4" name="Footer Placeholder 3">
            <a:extLst>
              <a:ext uri="{FF2B5EF4-FFF2-40B4-BE49-F238E27FC236}">
                <a16:creationId xmlns:a16="http://schemas.microsoft.com/office/drawing/2014/main" id="{03A96978-0076-A392-FAC8-1C56D75F3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B35640-C617-FDF4-D179-C7ECED4D7817}"/>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82251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4CFC-CEA4-398D-6927-71AF416D3CAE}"/>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3" name="Footer Placeholder 2">
            <a:extLst>
              <a:ext uri="{FF2B5EF4-FFF2-40B4-BE49-F238E27FC236}">
                <a16:creationId xmlns:a16="http://schemas.microsoft.com/office/drawing/2014/main" id="{A2B375A1-BB02-8FA3-6E57-0056D893D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36F6A8-3D66-9475-90C9-85C42ABB92F9}"/>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41623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9ED4-B735-C158-F100-A167472EC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9F7EB9-B43A-FF8A-7B80-2363031B2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354DC6-2413-65FB-4812-94AB5FC55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DDBE8-4366-4379-B3DE-B1099EB4D27A}"/>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6" name="Footer Placeholder 5">
            <a:extLst>
              <a:ext uri="{FF2B5EF4-FFF2-40B4-BE49-F238E27FC236}">
                <a16:creationId xmlns:a16="http://schemas.microsoft.com/office/drawing/2014/main" id="{7408ED5E-AD0B-AAE6-1CFD-3D597269F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29BD1-EDB5-06BF-1409-318F0DFB2623}"/>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54603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5C15-13BC-5F92-6824-1DBD0FDDF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209B8-1D9E-8E5B-4F33-2779DB238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55438-62A8-F5DC-62CE-CA5CD0F0B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83BA7-5309-1C11-5980-34128A9AFBE6}"/>
              </a:ext>
            </a:extLst>
          </p:cNvPr>
          <p:cNvSpPr>
            <a:spLocks noGrp="1"/>
          </p:cNvSpPr>
          <p:nvPr>
            <p:ph type="dt" sz="half" idx="10"/>
          </p:nvPr>
        </p:nvSpPr>
        <p:spPr/>
        <p:txBody>
          <a:bodyPr/>
          <a:lstStyle/>
          <a:p>
            <a:fld id="{874CEEB1-7A6D-7F4C-B948-B027D26CC510}" type="datetimeFigureOut">
              <a:rPr lang="en-US" smtClean="0"/>
              <a:t>12/21/23</a:t>
            </a:fld>
            <a:endParaRPr lang="en-US"/>
          </a:p>
        </p:txBody>
      </p:sp>
      <p:sp>
        <p:nvSpPr>
          <p:cNvPr id="6" name="Footer Placeholder 5">
            <a:extLst>
              <a:ext uri="{FF2B5EF4-FFF2-40B4-BE49-F238E27FC236}">
                <a16:creationId xmlns:a16="http://schemas.microsoft.com/office/drawing/2014/main" id="{E228C380-4852-45C9-AFBD-F85C28ACA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8A78E-598F-4CC9-94A9-6650A9BCB0DD}"/>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8034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65C5E-CE7E-75E5-B043-E7FBA3FDF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7F3A1E-0743-D9B9-0DD7-9DEAD7D8E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C3432-B78B-E910-7103-A264D8D14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CEEB1-7A6D-7F4C-B948-B027D26CC510}" type="datetimeFigureOut">
              <a:rPr lang="en-US" smtClean="0"/>
              <a:t>12/21/23</a:t>
            </a:fld>
            <a:endParaRPr lang="en-US"/>
          </a:p>
        </p:txBody>
      </p:sp>
      <p:sp>
        <p:nvSpPr>
          <p:cNvPr id="5" name="Footer Placeholder 4">
            <a:extLst>
              <a:ext uri="{FF2B5EF4-FFF2-40B4-BE49-F238E27FC236}">
                <a16:creationId xmlns:a16="http://schemas.microsoft.com/office/drawing/2014/main" id="{49F91C19-1B00-E52B-BB06-2686AAD93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7D3436-97C1-06E9-EDA4-ECBF1BD16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5C764-E0FB-2649-A876-38E40997E142}" type="slidenum">
              <a:rPr lang="en-US" smtClean="0"/>
              <a:t>‹#›</a:t>
            </a:fld>
            <a:endParaRPr lang="en-US"/>
          </a:p>
        </p:txBody>
      </p:sp>
    </p:spTree>
    <p:extLst>
      <p:ext uri="{BB962C8B-B14F-4D97-AF65-F5344CB8AC3E}">
        <p14:creationId xmlns:p14="http://schemas.microsoft.com/office/powerpoint/2010/main" val="153204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BF4CAF7-F71C-5C41-0454-1320D01BA8FB}"/>
              </a:ext>
            </a:extLst>
          </p:cNvPr>
          <p:cNvPicPr>
            <a:picLocks noChangeAspect="1"/>
          </p:cNvPicPr>
          <p:nvPr/>
        </p:nvPicPr>
        <p:blipFill>
          <a:blip r:embed="rId2"/>
          <a:stretch>
            <a:fillRect/>
          </a:stretch>
        </p:blipFill>
        <p:spPr>
          <a:xfrm>
            <a:off x="4673600" y="2095500"/>
            <a:ext cx="2844800" cy="2667000"/>
          </a:xfrm>
          <a:prstGeom prst="rect">
            <a:avLst/>
          </a:prstGeom>
        </p:spPr>
      </p:pic>
      <p:pic>
        <p:nvPicPr>
          <p:cNvPr id="7" name="Picture 6">
            <a:extLst>
              <a:ext uri="{FF2B5EF4-FFF2-40B4-BE49-F238E27FC236}">
                <a16:creationId xmlns:a16="http://schemas.microsoft.com/office/drawing/2014/main" id="{1F9E41A3-027D-7893-0809-25961D71A785}"/>
              </a:ext>
            </a:extLst>
          </p:cNvPr>
          <p:cNvPicPr>
            <a:picLocks noChangeAspect="1"/>
          </p:cNvPicPr>
          <p:nvPr/>
        </p:nvPicPr>
        <p:blipFill>
          <a:blip r:embed="rId3"/>
          <a:srcRect/>
          <a:stretch/>
        </p:blipFill>
        <p:spPr>
          <a:xfrm>
            <a:off x="6353" y="0"/>
            <a:ext cx="12185647" cy="6861573"/>
          </a:xfrm>
          <a:prstGeom prst="rect">
            <a:avLst/>
          </a:prstGeom>
        </p:spPr>
      </p:pic>
      <p:pic>
        <p:nvPicPr>
          <p:cNvPr id="11" name="Picture 10">
            <a:extLst>
              <a:ext uri="{FF2B5EF4-FFF2-40B4-BE49-F238E27FC236}">
                <a16:creationId xmlns:a16="http://schemas.microsoft.com/office/drawing/2014/main" id="{DC04D1CD-C8EE-E1AB-87AC-861FC0B8E1CE}"/>
              </a:ext>
            </a:extLst>
          </p:cNvPr>
          <p:cNvPicPr>
            <a:picLocks noChangeAspect="1"/>
          </p:cNvPicPr>
          <p:nvPr/>
        </p:nvPicPr>
        <p:blipFill>
          <a:blip r:embed="rId4"/>
          <a:srcRect/>
          <a:stretch/>
        </p:blipFill>
        <p:spPr>
          <a:xfrm>
            <a:off x="2697608" y="2835238"/>
            <a:ext cx="6333098" cy="988952"/>
          </a:xfrm>
          <a:prstGeom prst="rect">
            <a:avLst/>
          </a:prstGeom>
        </p:spPr>
      </p:pic>
    </p:spTree>
    <p:extLst>
      <p:ext uri="{BB962C8B-B14F-4D97-AF65-F5344CB8AC3E}">
        <p14:creationId xmlns:p14="http://schemas.microsoft.com/office/powerpoint/2010/main" val="172142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35B8BB-9E12-DA59-7D45-65D227928DCB}"/>
              </a:ext>
            </a:extLst>
          </p:cNvPr>
          <p:cNvPicPr>
            <a:picLocks noChangeAspect="1"/>
          </p:cNvPicPr>
          <p:nvPr/>
        </p:nvPicPr>
        <p:blipFill>
          <a:blip r:embed="rId2"/>
          <a:srcRect/>
          <a:stretch/>
        </p:blipFill>
        <p:spPr>
          <a:xfrm>
            <a:off x="10699" y="-1"/>
            <a:ext cx="12181301" cy="1257507"/>
          </a:xfrm>
          <a:prstGeom prst="rect">
            <a:avLst/>
          </a:prstGeom>
        </p:spPr>
      </p:pic>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6361902" cy="4216539"/>
          </a:xfrm>
          <a:prstGeom prst="rect">
            <a:avLst/>
          </a:prstGeom>
          <a:noFill/>
        </p:spPr>
        <p:txBody>
          <a:bodyPr wrap="square" rtlCol="0">
            <a:spAutoFit/>
          </a:bodyPr>
          <a:lstStyle/>
          <a:p>
            <a:pPr>
              <a:lnSpc>
                <a:spcPts val="5000"/>
              </a:lnSpc>
            </a:pPr>
            <a:r>
              <a:rPr lang="en-US" sz="2000" b="1" dirty="0">
                <a:solidFill>
                  <a:srgbClr val="0F2B5A"/>
                </a:solidFill>
                <a:effectLst/>
                <a:latin typeface="Nunito Sans" pitchFamily="2" charset="77"/>
              </a:rPr>
              <a:t>The MDRT Family of Brands</a:t>
            </a:r>
            <a:endParaRPr lang="en-US" sz="2000" dirty="0">
              <a:solidFill>
                <a:srgbClr val="0F2B5A"/>
              </a:solidFill>
              <a:effectLst/>
              <a:latin typeface="Nunito Sans" pitchFamily="2" charset="77"/>
            </a:endParaRPr>
          </a:p>
          <a:p>
            <a:pPr>
              <a:lnSpc>
                <a:spcPts val="5000"/>
              </a:lnSpc>
            </a:pPr>
            <a:r>
              <a:rPr lang="en-US" sz="3700" dirty="0">
                <a:solidFill>
                  <a:schemeClr val="tx1">
                    <a:lumMod val="75000"/>
                    <a:lumOff val="25000"/>
                  </a:schemeClr>
                </a:solidFill>
                <a:effectLst/>
                <a:latin typeface="Nunito Sans Light" pitchFamily="2" charset="77"/>
              </a:rPr>
              <a:t>Equips financial services professionals to </a:t>
            </a:r>
            <a:br>
              <a:rPr lang="en-US" sz="3700" dirty="0">
                <a:effectLst/>
                <a:latin typeface="Nunito Sans Light" pitchFamily="2" charset="77"/>
              </a:rPr>
            </a:br>
            <a:r>
              <a:rPr lang="en-US" sz="3700" b="1" dirty="0">
                <a:solidFill>
                  <a:srgbClr val="0092B3"/>
                </a:solidFill>
                <a:effectLst/>
                <a:latin typeface="Nunito Sans" pitchFamily="2" charset="77"/>
              </a:rPr>
              <a:t>Rise.</a:t>
            </a:r>
            <a:r>
              <a:rPr lang="en-US" sz="3700" b="1" dirty="0">
                <a:effectLst/>
                <a:latin typeface="Nunito Sans" pitchFamily="2" charset="77"/>
              </a:rPr>
              <a:t> </a:t>
            </a:r>
            <a:r>
              <a:rPr lang="en-US" sz="3700" b="1" dirty="0">
                <a:solidFill>
                  <a:srgbClr val="1B3665"/>
                </a:solidFill>
                <a:effectLst/>
                <a:latin typeface="Nunito Sans" pitchFamily="2" charset="77"/>
              </a:rPr>
              <a:t>Excel.</a:t>
            </a:r>
            <a:r>
              <a:rPr lang="en-US" sz="3700" b="1" dirty="0">
                <a:effectLst/>
                <a:latin typeface="Nunito Sans" pitchFamily="2" charset="77"/>
              </a:rPr>
              <a:t> </a:t>
            </a:r>
            <a:r>
              <a:rPr lang="en-US" sz="3700" b="1" dirty="0">
                <a:solidFill>
                  <a:srgbClr val="F36C23"/>
                </a:solidFill>
                <a:effectLst/>
                <a:latin typeface="Nunito Sans" pitchFamily="2" charset="77"/>
              </a:rPr>
              <a:t>Lead.</a:t>
            </a:r>
            <a:r>
              <a:rPr lang="en-US" sz="3700" b="1" dirty="0">
                <a:effectLst/>
                <a:latin typeface="Nunito Sans" pitchFamily="2" charset="77"/>
              </a:rPr>
              <a:t> </a:t>
            </a:r>
            <a:br>
              <a:rPr lang="en-US" sz="3700" b="1" dirty="0">
                <a:effectLst/>
                <a:latin typeface="Nunito Sans" pitchFamily="2" charset="77"/>
              </a:rPr>
            </a:br>
            <a:r>
              <a:rPr lang="en-US" sz="3700" dirty="0">
                <a:solidFill>
                  <a:schemeClr val="tx1">
                    <a:lumMod val="75000"/>
                    <a:lumOff val="25000"/>
                  </a:schemeClr>
                </a:solidFill>
                <a:effectLst/>
                <a:latin typeface="Nunito Sans Light" pitchFamily="2" charset="77"/>
              </a:rPr>
              <a:t>Throughout every stage </a:t>
            </a:r>
            <a:br>
              <a:rPr lang="en-US" sz="3700" dirty="0">
                <a:solidFill>
                  <a:schemeClr val="tx1">
                    <a:lumMod val="75000"/>
                    <a:lumOff val="25000"/>
                  </a:schemeClr>
                </a:solidFill>
                <a:effectLst/>
                <a:latin typeface="Nunito Sans Light" pitchFamily="2" charset="77"/>
              </a:rPr>
            </a:br>
            <a:r>
              <a:rPr lang="en-US" sz="3700" dirty="0">
                <a:solidFill>
                  <a:schemeClr val="tx1">
                    <a:lumMod val="75000"/>
                    <a:lumOff val="25000"/>
                  </a:schemeClr>
                </a:solidFill>
                <a:effectLst/>
                <a:latin typeface="Nunito Sans Light" pitchFamily="2" charset="77"/>
              </a:rPr>
              <a:t>of their career journey.</a:t>
            </a:r>
          </a:p>
          <a:p>
            <a:endParaRPr lang="en-US" dirty="0"/>
          </a:p>
        </p:txBody>
      </p:sp>
      <p:pic>
        <p:nvPicPr>
          <p:cNvPr id="14" name="Picture 13">
            <a:extLst>
              <a:ext uri="{FF2B5EF4-FFF2-40B4-BE49-F238E27FC236}">
                <a16:creationId xmlns:a16="http://schemas.microsoft.com/office/drawing/2014/main" id="{6C285ED0-0D3C-6027-BE41-3B9D8FB5CEAF}"/>
              </a:ext>
            </a:extLst>
          </p:cNvPr>
          <p:cNvPicPr>
            <a:picLocks noChangeAspect="1"/>
          </p:cNvPicPr>
          <p:nvPr/>
        </p:nvPicPr>
        <p:blipFill>
          <a:blip r:embed="rId3"/>
          <a:srcRect/>
          <a:stretch/>
        </p:blipFill>
        <p:spPr>
          <a:xfrm>
            <a:off x="6759819" y="1476645"/>
            <a:ext cx="4770488" cy="4927600"/>
          </a:xfrm>
          <a:prstGeom prst="rect">
            <a:avLst/>
          </a:prstGeom>
        </p:spPr>
      </p:pic>
    </p:spTree>
    <p:extLst>
      <p:ext uri="{BB962C8B-B14F-4D97-AF65-F5344CB8AC3E}">
        <p14:creationId xmlns:p14="http://schemas.microsoft.com/office/powerpoint/2010/main" val="76386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6441374" cy="4394793"/>
          </a:xfrm>
          <a:prstGeom prst="rect">
            <a:avLst/>
          </a:prstGeom>
          <a:noFill/>
        </p:spPr>
        <p:txBody>
          <a:bodyPr wrap="square" rtlCol="0">
            <a:spAutoFit/>
          </a:bodyPr>
          <a:lstStyle/>
          <a:p>
            <a:pPr>
              <a:lnSpc>
                <a:spcPts val="2600"/>
              </a:lnSpc>
              <a:spcAft>
                <a:spcPts val="1200"/>
              </a:spcAft>
            </a:pPr>
            <a:r>
              <a:rPr lang="en-US" sz="2000" b="1" dirty="0">
                <a:solidFill>
                  <a:srgbClr val="AA1F2F"/>
                </a:solidFill>
                <a:effectLst/>
                <a:latin typeface="Nunito Sans" pitchFamily="2" charset="77"/>
              </a:rPr>
              <a:t>What is the mission of the MDRT Center for Field Leadership?</a:t>
            </a:r>
          </a:p>
          <a:p>
            <a:pPr>
              <a:lnSpc>
                <a:spcPts val="2600"/>
              </a:lnSpc>
              <a:spcAft>
                <a:spcPts val="1200"/>
              </a:spcAft>
            </a:pPr>
            <a:r>
              <a:rPr lang="en-US" sz="2000" dirty="0">
                <a:solidFill>
                  <a:srgbClr val="282424"/>
                </a:solidFill>
                <a:effectLst/>
                <a:latin typeface="Nunito Sans Light" pitchFamily="2" charset="77"/>
              </a:rPr>
              <a:t>The MDRT Center for Field Leadership was founded by MDRT as a membership association specifically for field and home office leaders that fosters a culture of continuous improvement and learning.</a:t>
            </a:r>
          </a:p>
          <a:p>
            <a:pPr>
              <a:lnSpc>
                <a:spcPts val="2600"/>
              </a:lnSpc>
              <a:spcAft>
                <a:spcPts val="1200"/>
              </a:spcAft>
            </a:pPr>
            <a:r>
              <a:rPr lang="en-US" sz="2000" dirty="0">
                <a:solidFill>
                  <a:srgbClr val="282424"/>
                </a:solidFill>
                <a:effectLst/>
                <a:latin typeface="Nunito Sans Light" pitchFamily="2" charset="77"/>
              </a:rPr>
              <a:t>As field and home office leaders join and engage with the MDRT Center for Field Leadership, they will accelerate their growth, build an MDRT culture of excellence, increase productivity, connect with other leaders, and learn from content and tools developed specifically for them to take their teams to the next level.</a:t>
            </a:r>
          </a:p>
        </p:txBody>
      </p:sp>
      <p:sp>
        <p:nvSpPr>
          <p:cNvPr id="2" name="Rectangle 1">
            <a:extLst>
              <a:ext uri="{FF2B5EF4-FFF2-40B4-BE49-F238E27FC236}">
                <a16:creationId xmlns:a16="http://schemas.microsoft.com/office/drawing/2014/main" id="{6912B805-EB50-BF09-9DCF-BEFA492EEF3F}"/>
              </a:ext>
            </a:extLst>
          </p:cNvPr>
          <p:cNvSpPr/>
          <p:nvPr/>
        </p:nvSpPr>
        <p:spPr>
          <a:xfrm>
            <a:off x="7555424" y="1768547"/>
            <a:ext cx="3897823" cy="5089453"/>
          </a:xfrm>
          <a:prstGeom prst="rect">
            <a:avLst/>
          </a:prstGeom>
          <a:solidFill>
            <a:srgbClr val="AA1F2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nchorCtr="0"/>
          <a:lstStyle/>
          <a:p>
            <a:pPr>
              <a:lnSpc>
                <a:spcPts val="2600"/>
              </a:lnSpc>
            </a:pPr>
            <a:r>
              <a:rPr lang="en-US" b="1" dirty="0">
                <a:solidFill>
                  <a:schemeClr val="bg1"/>
                </a:solidFill>
                <a:effectLst/>
                <a:latin typeface="Nunito Sans" pitchFamily="2" charset="77"/>
              </a:rPr>
              <a:t>Membership</a:t>
            </a:r>
            <a:endParaRPr lang="en-US" dirty="0">
              <a:solidFill>
                <a:schemeClr val="bg1"/>
              </a:solidFill>
              <a:effectLst/>
              <a:latin typeface="Nunito Sans" pitchFamily="2" charset="77"/>
            </a:endParaRPr>
          </a:p>
          <a:p>
            <a:pPr>
              <a:lnSpc>
                <a:spcPts val="2600"/>
              </a:lnSpc>
            </a:pPr>
            <a:endParaRPr lang="en-US" b="1" dirty="0">
              <a:effectLst/>
              <a:latin typeface="Nunito Sans" pitchFamily="2" charset="77"/>
            </a:endParaRPr>
          </a:p>
          <a:p>
            <a:pPr>
              <a:lnSpc>
                <a:spcPts val="2600"/>
              </a:lnSpc>
            </a:pPr>
            <a:r>
              <a:rPr lang="en-US" b="1" dirty="0">
                <a:effectLst/>
                <a:latin typeface="Nunito Sans" pitchFamily="2" charset="77"/>
              </a:rPr>
              <a:t>Requirements</a:t>
            </a:r>
            <a:endParaRPr lang="en-US" dirty="0">
              <a:effectLst/>
              <a:latin typeface="Nunito Sans" pitchFamily="2" charset="77"/>
            </a:endParaRPr>
          </a:p>
          <a:p>
            <a:pPr>
              <a:lnSpc>
                <a:spcPts val="2600"/>
              </a:lnSpc>
            </a:pPr>
            <a:r>
              <a:rPr lang="en-US" dirty="0">
                <a:effectLst/>
                <a:latin typeface="Nunito Sans" pitchFamily="2" charset="77"/>
              </a:rPr>
              <a:t>Field or home office leaders in </a:t>
            </a:r>
            <a:br>
              <a:rPr lang="en-US" dirty="0">
                <a:effectLst/>
                <a:latin typeface="Nunito Sans" pitchFamily="2" charset="77"/>
              </a:rPr>
            </a:br>
            <a:r>
              <a:rPr lang="en-US" dirty="0">
                <a:effectLst/>
                <a:latin typeface="Nunito Sans" pitchFamily="2" charset="77"/>
              </a:rPr>
              <a:t>financial services (currently available in English only)</a:t>
            </a:r>
          </a:p>
          <a:p>
            <a:pPr>
              <a:lnSpc>
                <a:spcPts val="2600"/>
              </a:lnSpc>
            </a:pPr>
            <a:endParaRPr lang="en-US" b="1" dirty="0">
              <a:effectLst/>
              <a:latin typeface="Nunito Sans" pitchFamily="2" charset="77"/>
            </a:endParaRPr>
          </a:p>
          <a:p>
            <a:pPr>
              <a:lnSpc>
                <a:spcPts val="2600"/>
              </a:lnSpc>
            </a:pPr>
            <a:r>
              <a:rPr lang="en-US" b="1" dirty="0">
                <a:effectLst/>
                <a:latin typeface="Nunito Sans" pitchFamily="2" charset="77"/>
              </a:rPr>
              <a:t>Join anytime</a:t>
            </a:r>
            <a:endParaRPr lang="en-US" dirty="0">
              <a:effectLst/>
              <a:latin typeface="Nunito Sans" pitchFamily="2" charset="77"/>
            </a:endParaRPr>
          </a:p>
          <a:p>
            <a:pPr>
              <a:lnSpc>
                <a:spcPts val="2600"/>
              </a:lnSpc>
            </a:pPr>
            <a:r>
              <a:rPr lang="en-US" dirty="0">
                <a:effectLst/>
                <a:latin typeface="Nunito Sans" pitchFamily="2" charset="77"/>
              </a:rPr>
              <a:t>Open enrollment is November 1 to April 1, annually</a:t>
            </a:r>
            <a:endParaRPr lang="en-US" dirty="0"/>
          </a:p>
        </p:txBody>
      </p:sp>
      <p:cxnSp>
        <p:nvCxnSpPr>
          <p:cNvPr id="4" name="Straight Connector 3">
            <a:extLst>
              <a:ext uri="{FF2B5EF4-FFF2-40B4-BE49-F238E27FC236}">
                <a16:creationId xmlns:a16="http://schemas.microsoft.com/office/drawing/2014/main" id="{EE0891AD-4F1E-7099-260E-53ABD08F825B}"/>
              </a:ext>
            </a:extLst>
          </p:cNvPr>
          <p:cNvCxnSpPr/>
          <p:nvPr/>
        </p:nvCxnSpPr>
        <p:spPr>
          <a:xfrm>
            <a:off x="7839740" y="2437919"/>
            <a:ext cx="3331534" cy="0"/>
          </a:xfrm>
          <a:prstGeom prst="line">
            <a:avLst/>
          </a:prstGeom>
          <a:ln w="15875">
            <a:solidFill>
              <a:srgbClr val="F36C2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CC9023-356B-5755-7F8B-E524B2CCC99A}"/>
              </a:ext>
            </a:extLst>
          </p:cNvPr>
          <p:cNvCxnSpPr/>
          <p:nvPr/>
        </p:nvCxnSpPr>
        <p:spPr>
          <a:xfrm>
            <a:off x="7839740" y="4105448"/>
            <a:ext cx="3331534" cy="0"/>
          </a:xfrm>
          <a:prstGeom prst="line">
            <a:avLst/>
          </a:prstGeom>
          <a:ln w="15875">
            <a:solidFill>
              <a:srgbClr val="F36C2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8AF740-0085-C82A-A986-41BCD3275D6F}"/>
              </a:ext>
            </a:extLst>
          </p:cNvPr>
          <p:cNvCxnSpPr/>
          <p:nvPr/>
        </p:nvCxnSpPr>
        <p:spPr>
          <a:xfrm>
            <a:off x="7839740" y="5505882"/>
            <a:ext cx="3331534" cy="0"/>
          </a:xfrm>
          <a:prstGeom prst="line">
            <a:avLst/>
          </a:prstGeom>
          <a:ln w="15875">
            <a:solidFill>
              <a:srgbClr val="F36C2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9527F02-D9DC-F61F-BF64-90D5A3D92D35}"/>
              </a:ext>
            </a:extLst>
          </p:cNvPr>
          <p:cNvPicPr>
            <a:picLocks noChangeAspect="1"/>
          </p:cNvPicPr>
          <p:nvPr/>
        </p:nvPicPr>
        <p:blipFill>
          <a:blip r:embed="rId2"/>
          <a:srcRect/>
          <a:stretch/>
        </p:blipFill>
        <p:spPr>
          <a:xfrm>
            <a:off x="10699" y="-1"/>
            <a:ext cx="12181301" cy="1257507"/>
          </a:xfrm>
          <a:prstGeom prst="rect">
            <a:avLst/>
          </a:prstGeom>
        </p:spPr>
      </p:pic>
    </p:spTree>
    <p:extLst>
      <p:ext uri="{BB962C8B-B14F-4D97-AF65-F5344CB8AC3E}">
        <p14:creationId xmlns:p14="http://schemas.microsoft.com/office/powerpoint/2010/main" val="355253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brick wall with white rectangles&#10;&#10;Description automatically generated">
            <a:extLst>
              <a:ext uri="{FF2B5EF4-FFF2-40B4-BE49-F238E27FC236}">
                <a16:creationId xmlns:a16="http://schemas.microsoft.com/office/drawing/2014/main" id="{737132D5-D751-3C4A-E145-26922BCCC12C}"/>
              </a:ext>
            </a:extLst>
          </p:cNvPr>
          <p:cNvPicPr>
            <a:picLocks noChangeAspect="1"/>
          </p:cNvPicPr>
          <p:nvPr/>
        </p:nvPicPr>
        <p:blipFill>
          <a:blip r:embed="rId3"/>
          <a:stretch>
            <a:fillRect/>
          </a:stretch>
        </p:blipFill>
        <p:spPr>
          <a:xfrm>
            <a:off x="6350" y="0"/>
            <a:ext cx="12179302" cy="6858000"/>
          </a:xfrm>
          <a:prstGeom prst="rect">
            <a:avLst/>
          </a:prstGeom>
        </p:spPr>
      </p:pic>
      <p:sp>
        <p:nvSpPr>
          <p:cNvPr id="16" name="TextBox 15">
            <a:extLst>
              <a:ext uri="{FF2B5EF4-FFF2-40B4-BE49-F238E27FC236}">
                <a16:creationId xmlns:a16="http://schemas.microsoft.com/office/drawing/2014/main" id="{FA97CD45-C0E5-ECE4-FB2E-0C8E468A60CD}"/>
              </a:ext>
            </a:extLst>
          </p:cNvPr>
          <p:cNvSpPr txBox="1"/>
          <p:nvPr/>
        </p:nvSpPr>
        <p:spPr>
          <a:xfrm>
            <a:off x="715925" y="1261099"/>
            <a:ext cx="10683078" cy="4489691"/>
          </a:xfrm>
          <a:prstGeom prst="rect">
            <a:avLst/>
          </a:prstGeom>
          <a:noFill/>
        </p:spPr>
        <p:txBody>
          <a:bodyPr wrap="square">
            <a:spAutoFit/>
          </a:bodyPr>
          <a:lstStyle/>
          <a:p>
            <a:pPr>
              <a:lnSpc>
                <a:spcPts val="4600"/>
              </a:lnSpc>
              <a:spcAft>
                <a:spcPts val="1200"/>
              </a:spcAft>
            </a:pPr>
            <a:r>
              <a:rPr lang="en-US" sz="3600" i="1" dirty="0">
                <a:solidFill>
                  <a:schemeClr val="bg1"/>
                </a:solidFill>
                <a:effectLst/>
                <a:latin typeface="Nunito Sans Light" pitchFamily="2" charset="77"/>
              </a:rPr>
              <a:t>“Center for Field Leadership study groups are incredibly important conversations. They’re meaningful to how we do our business. It’s so rewarding. I’m thankful to be a [study group] leader. Study group leaders become better managers by virtue of this role. It keeps you sharp.</a:t>
            </a:r>
          </a:p>
          <a:p>
            <a:pPr>
              <a:lnSpc>
                <a:spcPts val="4600"/>
              </a:lnSpc>
              <a:spcAft>
                <a:spcPts val="1200"/>
              </a:spcAft>
            </a:pPr>
            <a:r>
              <a:rPr lang="en-US" sz="2800" b="1" dirty="0">
                <a:solidFill>
                  <a:schemeClr val="bg1"/>
                </a:solidFill>
                <a:effectLst/>
                <a:latin typeface="Nunito Sans" pitchFamily="2" charset="77"/>
              </a:rPr>
              <a:t>Jason C. </a:t>
            </a:r>
            <a:r>
              <a:rPr lang="en-US" sz="2800" b="1" dirty="0" err="1">
                <a:solidFill>
                  <a:schemeClr val="bg1"/>
                </a:solidFill>
                <a:effectLst/>
                <a:latin typeface="Nunito Sans" pitchFamily="2" charset="77"/>
              </a:rPr>
              <a:t>Staas</a:t>
            </a:r>
            <a:r>
              <a:rPr lang="en-US" sz="2800" b="1" dirty="0">
                <a:solidFill>
                  <a:schemeClr val="bg1"/>
                </a:solidFill>
                <a:effectLst/>
                <a:latin typeface="Nunito Sans" pitchFamily="2" charset="77"/>
              </a:rPr>
              <a:t>, FICS, M.S.</a:t>
            </a:r>
            <a:endParaRPr lang="en-US" sz="2800" dirty="0">
              <a:solidFill>
                <a:schemeClr val="bg1"/>
              </a:solidFill>
              <a:effectLst/>
              <a:latin typeface="Nunito Sans" pitchFamily="2" charset="77"/>
            </a:endParaRPr>
          </a:p>
        </p:txBody>
      </p:sp>
    </p:spTree>
    <p:extLst>
      <p:ext uri="{BB962C8B-B14F-4D97-AF65-F5344CB8AC3E}">
        <p14:creationId xmlns:p14="http://schemas.microsoft.com/office/powerpoint/2010/main" val="144862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10795472" cy="3477875"/>
          </a:xfrm>
          <a:prstGeom prst="rect">
            <a:avLst/>
          </a:prstGeom>
          <a:noFill/>
        </p:spPr>
        <p:txBody>
          <a:bodyPr wrap="square" rtlCol="0">
            <a:spAutoFit/>
          </a:bodyPr>
          <a:lstStyle/>
          <a:p>
            <a:pPr>
              <a:spcAft>
                <a:spcPts val="1200"/>
              </a:spcAft>
            </a:pPr>
            <a:r>
              <a:rPr lang="en-US" sz="2000" b="1" dirty="0">
                <a:solidFill>
                  <a:srgbClr val="AA1F2F"/>
                </a:solidFill>
                <a:effectLst/>
                <a:latin typeface="Nunito Sans" pitchFamily="2" charset="77"/>
              </a:rPr>
              <a:t>Benefits to your business:</a:t>
            </a:r>
            <a:endParaRPr lang="en-US" sz="2000" dirty="0">
              <a:solidFill>
                <a:srgbClr val="AA1F2F"/>
              </a:solidFill>
              <a:effectLst/>
              <a:latin typeface="Nunito Sans Light" pitchFamily="2" charset="77"/>
            </a:endParaRP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Effective team management gained through enhanced skills and expertise</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Improved team morale and productivity</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Increased retention and career satisfaction </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Enhanced competency and confidence to spearhead and manage organizational change</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Significant personal, professional and overall team performance</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Global recognition as your teams achieve unique standards of excellence in pursuit of an MDRT Culture of Excellence Award</a:t>
            </a:r>
          </a:p>
        </p:txBody>
      </p:sp>
      <p:pic>
        <p:nvPicPr>
          <p:cNvPr id="2" name="Picture 1">
            <a:extLst>
              <a:ext uri="{FF2B5EF4-FFF2-40B4-BE49-F238E27FC236}">
                <a16:creationId xmlns:a16="http://schemas.microsoft.com/office/drawing/2014/main" id="{7941603F-F8B2-0B3B-FCDF-FF79BE2054BA}"/>
              </a:ext>
            </a:extLst>
          </p:cNvPr>
          <p:cNvPicPr>
            <a:picLocks noChangeAspect="1"/>
          </p:cNvPicPr>
          <p:nvPr/>
        </p:nvPicPr>
        <p:blipFill>
          <a:blip r:embed="rId2"/>
          <a:srcRect/>
          <a:stretch/>
        </p:blipFill>
        <p:spPr>
          <a:xfrm>
            <a:off x="10699" y="-1"/>
            <a:ext cx="12181301" cy="1257507"/>
          </a:xfrm>
          <a:prstGeom prst="rect">
            <a:avLst/>
          </a:prstGeom>
        </p:spPr>
      </p:pic>
    </p:spTree>
    <p:extLst>
      <p:ext uri="{BB962C8B-B14F-4D97-AF65-F5344CB8AC3E}">
        <p14:creationId xmlns:p14="http://schemas.microsoft.com/office/powerpoint/2010/main" val="88439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10795472" cy="3939540"/>
          </a:xfrm>
          <a:prstGeom prst="rect">
            <a:avLst/>
          </a:prstGeom>
          <a:noFill/>
        </p:spPr>
        <p:txBody>
          <a:bodyPr wrap="square" rtlCol="0">
            <a:spAutoFit/>
          </a:bodyPr>
          <a:lstStyle/>
          <a:p>
            <a:pPr>
              <a:spcAft>
                <a:spcPts val="1200"/>
              </a:spcAft>
            </a:pPr>
            <a:r>
              <a:rPr lang="en-US" sz="2000" b="1" dirty="0">
                <a:solidFill>
                  <a:srgbClr val="AA1F2F"/>
                </a:solidFill>
                <a:effectLst/>
                <a:latin typeface="Nunito Sans" pitchFamily="2" charset="77"/>
              </a:rPr>
              <a:t>Benefits to your leaders:</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Expert instruction and certification through the Harvard </a:t>
            </a:r>
            <a:r>
              <a:rPr lang="en-US" sz="2000" dirty="0" err="1">
                <a:solidFill>
                  <a:srgbClr val="282424"/>
                </a:solidFill>
                <a:effectLst/>
                <a:latin typeface="Nunito Sans Light" pitchFamily="2" charset="77"/>
              </a:rPr>
              <a:t>ManageMentor</a:t>
            </a:r>
            <a:r>
              <a:rPr lang="en-US" sz="2000" dirty="0">
                <a:solidFill>
                  <a:srgbClr val="282424"/>
                </a:solidFill>
                <a:effectLst/>
                <a:latin typeface="Nunito Sans Light" pitchFamily="2" charset="77"/>
              </a:rPr>
              <a:t>® platform</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Recognition based on high-level team performance, while achieving global standards of excellence in business and community</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Best-in-class toolkits and learning resources to guide and facilitate your team leaders’ journeys</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Close-knit learning communities and study groups with peers to help increase productivity and persistency</a:t>
            </a:r>
          </a:p>
          <a:p>
            <a:pPr marL="342900" indent="-342900">
              <a:spcAft>
                <a:spcPts val="1200"/>
              </a:spcAft>
              <a:buClr>
                <a:srgbClr val="F36C23"/>
              </a:buClr>
              <a:buFont typeface="Arial" panose="020B0604020202020204" pitchFamily="34" charset="0"/>
              <a:buChar char="•"/>
            </a:pPr>
            <a:r>
              <a:rPr lang="en-US" sz="2000" dirty="0">
                <a:solidFill>
                  <a:srgbClr val="282424"/>
                </a:solidFill>
                <a:effectLst/>
                <a:latin typeface="Nunito Sans Light" pitchFamily="2" charset="77"/>
              </a:rPr>
              <a:t>Exposure to the greater MDRT membership community and thought leaders while attending the MDRT Annual Meeting or MDRT Global Conference</a:t>
            </a:r>
          </a:p>
        </p:txBody>
      </p:sp>
      <p:pic>
        <p:nvPicPr>
          <p:cNvPr id="2" name="Picture 1">
            <a:extLst>
              <a:ext uri="{FF2B5EF4-FFF2-40B4-BE49-F238E27FC236}">
                <a16:creationId xmlns:a16="http://schemas.microsoft.com/office/drawing/2014/main" id="{8A93C795-159A-B5B0-DDFF-8E43A241C278}"/>
              </a:ext>
            </a:extLst>
          </p:cNvPr>
          <p:cNvPicPr>
            <a:picLocks noChangeAspect="1"/>
          </p:cNvPicPr>
          <p:nvPr/>
        </p:nvPicPr>
        <p:blipFill>
          <a:blip r:embed="rId2"/>
          <a:srcRect/>
          <a:stretch/>
        </p:blipFill>
        <p:spPr>
          <a:xfrm>
            <a:off x="10699" y="-1"/>
            <a:ext cx="12181301" cy="1257507"/>
          </a:xfrm>
          <a:prstGeom prst="rect">
            <a:avLst/>
          </a:prstGeom>
        </p:spPr>
      </p:pic>
    </p:spTree>
    <p:extLst>
      <p:ext uri="{BB962C8B-B14F-4D97-AF65-F5344CB8AC3E}">
        <p14:creationId xmlns:p14="http://schemas.microsoft.com/office/powerpoint/2010/main" val="175861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5554176" cy="2573782"/>
          </a:xfrm>
          <a:prstGeom prst="rect">
            <a:avLst/>
          </a:prstGeom>
          <a:noFill/>
        </p:spPr>
        <p:txBody>
          <a:bodyPr wrap="square" rtlCol="0">
            <a:spAutoFit/>
          </a:bodyPr>
          <a:lstStyle/>
          <a:p>
            <a:pPr>
              <a:lnSpc>
                <a:spcPts val="2600"/>
              </a:lnSpc>
              <a:spcAft>
                <a:spcPts val="1200"/>
              </a:spcAft>
            </a:pPr>
            <a:r>
              <a:rPr lang="en-US" sz="2000" b="1" dirty="0">
                <a:solidFill>
                  <a:srgbClr val="AA1F2F"/>
                </a:solidFill>
                <a:effectLst/>
                <a:latin typeface="Nunito Sans" pitchFamily="2" charset="77"/>
              </a:rPr>
              <a:t>Exclusive content:</a:t>
            </a:r>
            <a:endParaRPr lang="en-US" sz="2000" dirty="0">
              <a:solidFill>
                <a:srgbClr val="AA1F2F"/>
              </a:solidFill>
              <a:effectLst/>
              <a:latin typeface="Nunito Sans Light" pitchFamily="2" charset="77"/>
            </a:endParaRPr>
          </a:p>
          <a:p>
            <a:pPr>
              <a:lnSpc>
                <a:spcPts val="2600"/>
              </a:lnSpc>
              <a:spcAft>
                <a:spcPts val="1200"/>
              </a:spcAft>
            </a:pPr>
            <a:r>
              <a:rPr lang="en-US" sz="2000" dirty="0">
                <a:solidFill>
                  <a:srgbClr val="282424"/>
                </a:solidFill>
                <a:effectLst/>
                <a:latin typeface="Nunito Sans Light" pitchFamily="2" charset="77"/>
              </a:rPr>
              <a:t>MDRT Center for Field Leadership members have access to articles, videos and Webcasts to guide them along their leadership journeys, as well as the monthly Leadership Checklist that allows them to organize and focus on monthly goals to maintain consistent growth.</a:t>
            </a:r>
          </a:p>
        </p:txBody>
      </p:sp>
      <p:sp>
        <p:nvSpPr>
          <p:cNvPr id="4" name="Rectangle 3">
            <a:extLst>
              <a:ext uri="{FF2B5EF4-FFF2-40B4-BE49-F238E27FC236}">
                <a16:creationId xmlns:a16="http://schemas.microsoft.com/office/drawing/2014/main" id="{F5B0B2F1-49E5-E14E-2C28-34ACC9B67025}"/>
              </a:ext>
            </a:extLst>
          </p:cNvPr>
          <p:cNvSpPr/>
          <p:nvPr/>
        </p:nvSpPr>
        <p:spPr>
          <a:xfrm>
            <a:off x="6841068" y="1768548"/>
            <a:ext cx="4612180" cy="3571096"/>
          </a:xfrm>
          <a:prstGeom prst="rect">
            <a:avLst/>
          </a:prstGeom>
          <a:solidFill>
            <a:srgbClr val="F36C2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nchorCtr="0"/>
          <a:lstStyle/>
          <a:p>
            <a:pPr>
              <a:lnSpc>
                <a:spcPts val="2400"/>
              </a:lnSpc>
              <a:spcAft>
                <a:spcPts val="1200"/>
              </a:spcAft>
            </a:pPr>
            <a:r>
              <a:rPr lang="en-US" i="1" dirty="0">
                <a:solidFill>
                  <a:schemeClr val="bg1"/>
                </a:solidFill>
                <a:effectLst/>
                <a:latin typeface="Avenir Next" panose="020B0503020202020204" pitchFamily="34" charset="0"/>
              </a:rPr>
              <a:t>“I would encourage anyone who is in a leadership position to join the MDRT Center for Field Leadership and engage with Harvard </a:t>
            </a:r>
            <a:r>
              <a:rPr lang="en-US" i="1" dirty="0" err="1">
                <a:solidFill>
                  <a:schemeClr val="bg1"/>
                </a:solidFill>
                <a:effectLst/>
                <a:latin typeface="Avenir Next" panose="020B0503020202020204" pitchFamily="34" charset="0"/>
              </a:rPr>
              <a:t>ManageMentor</a:t>
            </a:r>
            <a:r>
              <a:rPr lang="en-US" i="1" dirty="0">
                <a:solidFill>
                  <a:schemeClr val="bg1"/>
                </a:solidFill>
                <a:effectLst/>
                <a:latin typeface="Avenir Next" panose="020B0503020202020204" pitchFamily="34" charset="0"/>
              </a:rPr>
              <a:t>®. It will act as a booster for senior management in the current environment and will provide guidance for new leaders facing challenges retaining talent.”</a:t>
            </a:r>
          </a:p>
          <a:p>
            <a:pPr>
              <a:lnSpc>
                <a:spcPts val="2400"/>
              </a:lnSpc>
              <a:spcAft>
                <a:spcPts val="1200"/>
              </a:spcAft>
            </a:pPr>
            <a:r>
              <a:rPr lang="en-US" sz="1400" b="1" dirty="0">
                <a:solidFill>
                  <a:schemeClr val="bg1"/>
                </a:solidFill>
                <a:effectLst/>
                <a:latin typeface="Avenir Next" panose="020B0503020202020204" pitchFamily="34" charset="0"/>
              </a:rPr>
              <a:t>Mohamad Manmohan Abdullah, </a:t>
            </a:r>
            <a:r>
              <a:rPr lang="en-US" sz="1400" b="1" dirty="0" err="1">
                <a:solidFill>
                  <a:schemeClr val="bg1"/>
                </a:solidFill>
                <a:effectLst/>
                <a:latin typeface="Avenir Next" panose="020B0503020202020204" pitchFamily="34" charset="0"/>
              </a:rPr>
              <a:t>ChFC</a:t>
            </a:r>
            <a:r>
              <a:rPr lang="en-US" sz="1400" b="1" dirty="0">
                <a:solidFill>
                  <a:schemeClr val="bg1"/>
                </a:solidFill>
                <a:effectLst/>
                <a:latin typeface="Avenir Next" panose="020B0503020202020204" pitchFamily="34" charset="0"/>
              </a:rPr>
              <a:t>, CLU</a:t>
            </a:r>
            <a:endParaRPr lang="en-US" sz="1400" dirty="0">
              <a:solidFill>
                <a:schemeClr val="bg1"/>
              </a:solidFill>
              <a:effectLst/>
              <a:latin typeface="Avenir Next" panose="020B0503020202020204" pitchFamily="34" charset="0"/>
            </a:endParaRPr>
          </a:p>
        </p:txBody>
      </p:sp>
      <p:pic>
        <p:nvPicPr>
          <p:cNvPr id="2" name="Picture 1">
            <a:extLst>
              <a:ext uri="{FF2B5EF4-FFF2-40B4-BE49-F238E27FC236}">
                <a16:creationId xmlns:a16="http://schemas.microsoft.com/office/drawing/2014/main" id="{53785962-D9A8-0648-BC8A-91E903508A4C}"/>
              </a:ext>
            </a:extLst>
          </p:cNvPr>
          <p:cNvPicPr>
            <a:picLocks noChangeAspect="1"/>
          </p:cNvPicPr>
          <p:nvPr/>
        </p:nvPicPr>
        <p:blipFill>
          <a:blip r:embed="rId2"/>
          <a:srcRect/>
          <a:stretch/>
        </p:blipFill>
        <p:spPr>
          <a:xfrm>
            <a:off x="10699" y="-1"/>
            <a:ext cx="12181301" cy="1257507"/>
          </a:xfrm>
          <a:prstGeom prst="rect">
            <a:avLst/>
          </a:prstGeom>
        </p:spPr>
      </p:pic>
    </p:spTree>
    <p:extLst>
      <p:ext uri="{BB962C8B-B14F-4D97-AF65-F5344CB8AC3E}">
        <p14:creationId xmlns:p14="http://schemas.microsoft.com/office/powerpoint/2010/main" val="105554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3BD60-0CB1-71C3-E607-621CDD8C3BE9}"/>
              </a:ext>
            </a:extLst>
          </p:cNvPr>
          <p:cNvPicPr>
            <a:picLocks noChangeAspect="1"/>
          </p:cNvPicPr>
          <p:nvPr/>
        </p:nvPicPr>
        <p:blipFill>
          <a:blip r:embed="rId2"/>
          <a:srcRect/>
          <a:stretch/>
        </p:blipFill>
        <p:spPr>
          <a:xfrm>
            <a:off x="0" y="0"/>
            <a:ext cx="12185647" cy="6861573"/>
          </a:xfrm>
          <a:prstGeom prst="rect">
            <a:avLst/>
          </a:prstGeom>
        </p:spPr>
      </p:pic>
      <p:pic>
        <p:nvPicPr>
          <p:cNvPr id="9" name="Picture 8">
            <a:extLst>
              <a:ext uri="{FF2B5EF4-FFF2-40B4-BE49-F238E27FC236}">
                <a16:creationId xmlns:a16="http://schemas.microsoft.com/office/drawing/2014/main" id="{16F08D47-A5F9-5FCE-C913-4738378FA0DB}"/>
              </a:ext>
            </a:extLst>
          </p:cNvPr>
          <p:cNvPicPr>
            <a:picLocks noChangeAspect="1"/>
          </p:cNvPicPr>
          <p:nvPr/>
        </p:nvPicPr>
        <p:blipFill>
          <a:blip r:embed="rId3"/>
          <a:srcRect/>
          <a:stretch/>
        </p:blipFill>
        <p:spPr>
          <a:xfrm>
            <a:off x="870658" y="3028571"/>
            <a:ext cx="2859802" cy="434296"/>
          </a:xfrm>
          <a:prstGeom prst="rect">
            <a:avLst/>
          </a:prstGeom>
        </p:spPr>
      </p:pic>
      <p:sp>
        <p:nvSpPr>
          <p:cNvPr id="7" name="TextBox 6">
            <a:extLst>
              <a:ext uri="{FF2B5EF4-FFF2-40B4-BE49-F238E27FC236}">
                <a16:creationId xmlns:a16="http://schemas.microsoft.com/office/drawing/2014/main" id="{18377B5C-D755-B031-8417-562B85153F58}"/>
              </a:ext>
            </a:extLst>
          </p:cNvPr>
          <p:cNvSpPr txBox="1"/>
          <p:nvPr/>
        </p:nvSpPr>
        <p:spPr>
          <a:xfrm>
            <a:off x="4285561" y="2942906"/>
            <a:ext cx="7267338" cy="1200329"/>
          </a:xfrm>
          <a:prstGeom prst="rect">
            <a:avLst/>
          </a:prstGeom>
          <a:noFill/>
        </p:spPr>
        <p:txBody>
          <a:bodyPr wrap="square">
            <a:spAutoFit/>
          </a:bodyPr>
          <a:lstStyle/>
          <a:p>
            <a:r>
              <a:rPr lang="en-US" sz="2400" b="1" dirty="0">
                <a:solidFill>
                  <a:schemeClr val="bg1"/>
                </a:solidFill>
                <a:effectLst/>
                <a:latin typeface="Nunito Sans" pitchFamily="2" charset="77"/>
              </a:rPr>
              <a:t>Visit </a:t>
            </a:r>
            <a:r>
              <a:rPr lang="en-US" sz="2400" b="1" dirty="0" err="1">
                <a:solidFill>
                  <a:srgbClr val="F36C23"/>
                </a:solidFill>
                <a:effectLst/>
                <a:latin typeface="Nunito Sans" pitchFamily="2" charset="77"/>
              </a:rPr>
              <a:t>mdrtcenter.org</a:t>
            </a:r>
            <a:r>
              <a:rPr lang="en-US" sz="2400" b="1" dirty="0">
                <a:solidFill>
                  <a:schemeClr val="bg1"/>
                </a:solidFill>
                <a:effectLst/>
                <a:latin typeface="Nunito Sans" pitchFamily="2" charset="77"/>
              </a:rPr>
              <a:t> to see how quickly </a:t>
            </a:r>
          </a:p>
          <a:p>
            <a:r>
              <a:rPr lang="en-US" sz="2400" b="1" dirty="0">
                <a:solidFill>
                  <a:schemeClr val="bg1"/>
                </a:solidFill>
                <a:effectLst/>
                <a:latin typeface="Nunito Sans" pitchFamily="2" charset="77"/>
              </a:rPr>
              <a:t>the leadership journey can begin with the </a:t>
            </a:r>
          </a:p>
          <a:p>
            <a:r>
              <a:rPr lang="en-US" sz="2400" b="1" dirty="0">
                <a:solidFill>
                  <a:schemeClr val="bg1"/>
                </a:solidFill>
                <a:effectLst/>
                <a:latin typeface="Nunito Sans" pitchFamily="2" charset="77"/>
              </a:rPr>
              <a:t>MDRT Center for Field Leadership.</a:t>
            </a:r>
            <a:endParaRPr lang="en-US" sz="2400" dirty="0">
              <a:solidFill>
                <a:schemeClr val="bg1"/>
              </a:solidFill>
              <a:effectLst/>
              <a:latin typeface="Nunito Sans" pitchFamily="2" charset="77"/>
            </a:endParaRPr>
          </a:p>
        </p:txBody>
      </p:sp>
    </p:spTree>
    <p:extLst>
      <p:ext uri="{BB962C8B-B14F-4D97-AF65-F5344CB8AC3E}">
        <p14:creationId xmlns:p14="http://schemas.microsoft.com/office/powerpoint/2010/main" val="1368201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7E5C3187B8B45B000D936D03D1035" ma:contentTypeVersion="18" ma:contentTypeDescription="Create a new document." ma:contentTypeScope="" ma:versionID="944cd16969a046e8ad2112a98d70d77f">
  <xsd:schema xmlns:xsd="http://www.w3.org/2001/XMLSchema" xmlns:xs="http://www.w3.org/2001/XMLSchema" xmlns:p="http://schemas.microsoft.com/office/2006/metadata/properties" xmlns:ns2="dd7ade7f-585f-4724-b699-d74aa2bb1906" xmlns:ns3="1c8adbb5-4e9a-43bc-b2b9-668f976e3d9a" targetNamespace="http://schemas.microsoft.com/office/2006/metadata/properties" ma:root="true" ma:fieldsID="2116470797b7279594d9920d271be4fe" ns2:_="" ns3:_="">
    <xsd:import namespace="dd7ade7f-585f-4724-b699-d74aa2bb1906"/>
    <xsd:import namespace="1c8adbb5-4e9a-43bc-b2b9-668f976e3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ade7f-585f-4724-b699-d74aa2bb19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aef54e-38b7-40bf-b468-f8369c82be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8adbb5-4e9a-43bc-b2b9-668f976e3d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75796a-c8fa-4258-bceb-9386fc3b38e8}" ma:internalName="TaxCatchAll" ma:showField="CatchAllData" ma:web="1c8adbb5-4e9a-43bc-b2b9-668f976e3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8adbb5-4e9a-43bc-b2b9-668f976e3d9a" xsi:nil="true"/>
    <lcf76f155ced4ddcb4097134ff3c332f xmlns="dd7ade7f-585f-4724-b699-d74aa2bb19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25CAA6-3147-4F41-9ED5-06ED425DCD79}"/>
</file>

<file path=customXml/itemProps2.xml><?xml version="1.0" encoding="utf-8"?>
<ds:datastoreItem xmlns:ds="http://schemas.openxmlformats.org/officeDocument/2006/customXml" ds:itemID="{95083442-4E9A-4EF6-8C84-3B312D95B7A2}"/>
</file>

<file path=customXml/itemProps3.xml><?xml version="1.0" encoding="utf-8"?>
<ds:datastoreItem xmlns:ds="http://schemas.openxmlformats.org/officeDocument/2006/customXml" ds:itemID="{8D951F4D-1533-4BF8-BC08-968FBEFA6DF2}"/>
</file>

<file path=docProps/app.xml><?xml version="1.0" encoding="utf-8"?>
<Properties xmlns="http://schemas.openxmlformats.org/officeDocument/2006/extended-properties" xmlns:vt="http://schemas.openxmlformats.org/officeDocument/2006/docPropsVTypes">
  <TotalTime>123</TotalTime>
  <Words>488</Words>
  <Application>Microsoft Macintosh PowerPoint</Application>
  <PresentationFormat>Widescreen</PresentationFormat>
  <Paragraphs>35</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vt:lpstr>
      <vt:lpstr>Calibri</vt:lpstr>
      <vt:lpstr>Calibri Light</vt:lpstr>
      <vt:lpstr>Nunito Sans</vt:lpstr>
      <vt:lpstr>Nunito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Bowhall</dc:creator>
  <cp:lastModifiedBy>David Altholz</cp:lastModifiedBy>
  <cp:revision>10</cp:revision>
  <dcterms:created xsi:type="dcterms:W3CDTF">2022-10-05T21:19:43Z</dcterms:created>
  <dcterms:modified xsi:type="dcterms:W3CDTF">2023-12-21T18:05:30Z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0x0101009977E5C3187B8B45B000D936D03D1035</vt:lpwstr>
  </property>
</Properties>
</file>