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53A3"/>
    <a:srgbClr val="205F87"/>
    <a:srgbClr val="017CBD"/>
    <a:srgbClr val="7ADF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59"/>
    <p:restoredTop sz="94694"/>
  </p:normalViewPr>
  <p:slideViewPr>
    <p:cSldViewPr snapToGrid="0">
      <p:cViewPr varScale="1">
        <p:scale>
          <a:sx n="110" d="100"/>
          <a:sy n="110" d="100"/>
        </p:scale>
        <p:origin x="176" y="4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69106E-A187-9A43-AEFA-488CB0701314}" type="datetimeFigureOut">
              <a:rPr lang="en-US" smtClean="0"/>
              <a:t>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0B526A-2876-E54E-ACD5-A4B6915AD666}" type="slidenum">
              <a:rPr lang="en-US" smtClean="0"/>
              <a:t>‹#›</a:t>
            </a:fld>
            <a:endParaRPr lang="en-US"/>
          </a:p>
        </p:txBody>
      </p:sp>
    </p:spTree>
    <p:extLst>
      <p:ext uri="{BB962C8B-B14F-4D97-AF65-F5344CB8AC3E}">
        <p14:creationId xmlns:p14="http://schemas.microsoft.com/office/powerpoint/2010/main" val="2950001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0B526A-2876-E54E-ACD5-A4B6915AD666}" type="slidenum">
              <a:rPr lang="en-US" smtClean="0"/>
              <a:t>4</a:t>
            </a:fld>
            <a:endParaRPr lang="en-US"/>
          </a:p>
        </p:txBody>
      </p:sp>
    </p:spTree>
    <p:extLst>
      <p:ext uri="{BB962C8B-B14F-4D97-AF65-F5344CB8AC3E}">
        <p14:creationId xmlns:p14="http://schemas.microsoft.com/office/powerpoint/2010/main" val="3659143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0B526A-2876-E54E-ACD5-A4B6915AD666}" type="slidenum">
              <a:rPr lang="en-US" smtClean="0"/>
              <a:t>8</a:t>
            </a:fld>
            <a:endParaRPr lang="en-US"/>
          </a:p>
        </p:txBody>
      </p:sp>
    </p:spTree>
    <p:extLst>
      <p:ext uri="{BB962C8B-B14F-4D97-AF65-F5344CB8AC3E}">
        <p14:creationId xmlns:p14="http://schemas.microsoft.com/office/powerpoint/2010/main" val="440834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5DEA5-5234-A309-B625-496AB767F0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BA9CA14-40F9-59F3-4FD5-510F51B6D9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4C4018C-BA98-BD00-149F-B536643E61A2}"/>
              </a:ext>
            </a:extLst>
          </p:cNvPr>
          <p:cNvSpPr>
            <a:spLocks noGrp="1"/>
          </p:cNvSpPr>
          <p:nvPr>
            <p:ph type="dt" sz="half" idx="10"/>
          </p:nvPr>
        </p:nvSpPr>
        <p:spPr/>
        <p:txBody>
          <a:bodyPr/>
          <a:lstStyle/>
          <a:p>
            <a:fld id="{874CEEB1-7A6D-7F4C-B948-B027D26CC510}" type="datetimeFigureOut">
              <a:rPr lang="en-US" smtClean="0"/>
              <a:t>12/20/23</a:t>
            </a:fld>
            <a:endParaRPr lang="en-US"/>
          </a:p>
        </p:txBody>
      </p:sp>
      <p:sp>
        <p:nvSpPr>
          <p:cNvPr id="5" name="Footer Placeholder 4">
            <a:extLst>
              <a:ext uri="{FF2B5EF4-FFF2-40B4-BE49-F238E27FC236}">
                <a16:creationId xmlns:a16="http://schemas.microsoft.com/office/drawing/2014/main" id="{FF87BD60-1A53-50A2-BB6B-80BBDFDA05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C444D3-2D9C-E3F8-FDCD-982252EA530F}"/>
              </a:ext>
            </a:extLst>
          </p:cNvPr>
          <p:cNvSpPr>
            <a:spLocks noGrp="1"/>
          </p:cNvSpPr>
          <p:nvPr>
            <p:ph type="sldNum" sz="quarter" idx="12"/>
          </p:nvPr>
        </p:nvSpPr>
        <p:spPr/>
        <p:txBody>
          <a:bodyPr/>
          <a:lstStyle/>
          <a:p>
            <a:fld id="{0E95C764-E0FB-2649-A876-38E40997E142}" type="slidenum">
              <a:rPr lang="en-US" smtClean="0"/>
              <a:t>‹#›</a:t>
            </a:fld>
            <a:endParaRPr lang="en-US"/>
          </a:p>
        </p:txBody>
      </p:sp>
    </p:spTree>
    <p:extLst>
      <p:ext uri="{BB962C8B-B14F-4D97-AF65-F5344CB8AC3E}">
        <p14:creationId xmlns:p14="http://schemas.microsoft.com/office/powerpoint/2010/main" val="357807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9715D-1E83-BEAA-9560-8BA49D0AA2D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1465084-C6D8-A990-8ACC-9CF5807F6F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C66728-DFFD-48E0-AA29-A7DC2130938A}"/>
              </a:ext>
            </a:extLst>
          </p:cNvPr>
          <p:cNvSpPr>
            <a:spLocks noGrp="1"/>
          </p:cNvSpPr>
          <p:nvPr>
            <p:ph type="dt" sz="half" idx="10"/>
          </p:nvPr>
        </p:nvSpPr>
        <p:spPr/>
        <p:txBody>
          <a:bodyPr/>
          <a:lstStyle/>
          <a:p>
            <a:fld id="{874CEEB1-7A6D-7F4C-B948-B027D26CC510}" type="datetimeFigureOut">
              <a:rPr lang="en-US" smtClean="0"/>
              <a:t>12/20/23</a:t>
            </a:fld>
            <a:endParaRPr lang="en-US"/>
          </a:p>
        </p:txBody>
      </p:sp>
      <p:sp>
        <p:nvSpPr>
          <p:cNvPr id="5" name="Footer Placeholder 4">
            <a:extLst>
              <a:ext uri="{FF2B5EF4-FFF2-40B4-BE49-F238E27FC236}">
                <a16:creationId xmlns:a16="http://schemas.microsoft.com/office/drawing/2014/main" id="{AD731C3C-4675-36BD-D172-5CA08B2929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EA37B7-AA28-B09E-CA9A-8AEED2D9FE94}"/>
              </a:ext>
            </a:extLst>
          </p:cNvPr>
          <p:cNvSpPr>
            <a:spLocks noGrp="1"/>
          </p:cNvSpPr>
          <p:nvPr>
            <p:ph type="sldNum" sz="quarter" idx="12"/>
          </p:nvPr>
        </p:nvSpPr>
        <p:spPr/>
        <p:txBody>
          <a:bodyPr/>
          <a:lstStyle/>
          <a:p>
            <a:fld id="{0E95C764-E0FB-2649-A876-38E40997E142}" type="slidenum">
              <a:rPr lang="en-US" smtClean="0"/>
              <a:t>‹#›</a:t>
            </a:fld>
            <a:endParaRPr lang="en-US"/>
          </a:p>
        </p:txBody>
      </p:sp>
    </p:spTree>
    <p:extLst>
      <p:ext uri="{BB962C8B-B14F-4D97-AF65-F5344CB8AC3E}">
        <p14:creationId xmlns:p14="http://schemas.microsoft.com/office/powerpoint/2010/main" val="819113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FE58FE-E57E-741D-D4C3-5A29CEEEDA2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765AF18-CD96-4F82-605E-730F148828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D62C24-DFA7-18E9-6AF1-0A32DAB7F679}"/>
              </a:ext>
            </a:extLst>
          </p:cNvPr>
          <p:cNvSpPr>
            <a:spLocks noGrp="1"/>
          </p:cNvSpPr>
          <p:nvPr>
            <p:ph type="dt" sz="half" idx="10"/>
          </p:nvPr>
        </p:nvSpPr>
        <p:spPr/>
        <p:txBody>
          <a:bodyPr/>
          <a:lstStyle/>
          <a:p>
            <a:fld id="{874CEEB1-7A6D-7F4C-B948-B027D26CC510}" type="datetimeFigureOut">
              <a:rPr lang="en-US" smtClean="0"/>
              <a:t>12/20/23</a:t>
            </a:fld>
            <a:endParaRPr lang="en-US"/>
          </a:p>
        </p:txBody>
      </p:sp>
      <p:sp>
        <p:nvSpPr>
          <p:cNvPr id="5" name="Footer Placeholder 4">
            <a:extLst>
              <a:ext uri="{FF2B5EF4-FFF2-40B4-BE49-F238E27FC236}">
                <a16:creationId xmlns:a16="http://schemas.microsoft.com/office/drawing/2014/main" id="{C4D67E85-34E6-D58C-9808-D42EA4799F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E5A424-0627-DAAF-A6DC-67FFE947FE93}"/>
              </a:ext>
            </a:extLst>
          </p:cNvPr>
          <p:cNvSpPr>
            <a:spLocks noGrp="1"/>
          </p:cNvSpPr>
          <p:nvPr>
            <p:ph type="sldNum" sz="quarter" idx="12"/>
          </p:nvPr>
        </p:nvSpPr>
        <p:spPr/>
        <p:txBody>
          <a:bodyPr/>
          <a:lstStyle/>
          <a:p>
            <a:fld id="{0E95C764-E0FB-2649-A876-38E40997E142}" type="slidenum">
              <a:rPr lang="en-US" smtClean="0"/>
              <a:t>‹#›</a:t>
            </a:fld>
            <a:endParaRPr lang="en-US"/>
          </a:p>
        </p:txBody>
      </p:sp>
    </p:spTree>
    <p:extLst>
      <p:ext uri="{BB962C8B-B14F-4D97-AF65-F5344CB8AC3E}">
        <p14:creationId xmlns:p14="http://schemas.microsoft.com/office/powerpoint/2010/main" val="1681641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7C6BA-CF1A-7E3E-888D-0AAFF7353F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990810-4D6C-456A-4841-005386FE3E3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2A0669-6DB4-2308-4E7E-5A341D937618}"/>
              </a:ext>
            </a:extLst>
          </p:cNvPr>
          <p:cNvSpPr>
            <a:spLocks noGrp="1"/>
          </p:cNvSpPr>
          <p:nvPr>
            <p:ph type="dt" sz="half" idx="10"/>
          </p:nvPr>
        </p:nvSpPr>
        <p:spPr/>
        <p:txBody>
          <a:bodyPr/>
          <a:lstStyle/>
          <a:p>
            <a:fld id="{874CEEB1-7A6D-7F4C-B948-B027D26CC510}" type="datetimeFigureOut">
              <a:rPr lang="en-US" smtClean="0"/>
              <a:t>12/20/23</a:t>
            </a:fld>
            <a:endParaRPr lang="en-US"/>
          </a:p>
        </p:txBody>
      </p:sp>
      <p:sp>
        <p:nvSpPr>
          <p:cNvPr id="5" name="Footer Placeholder 4">
            <a:extLst>
              <a:ext uri="{FF2B5EF4-FFF2-40B4-BE49-F238E27FC236}">
                <a16:creationId xmlns:a16="http://schemas.microsoft.com/office/drawing/2014/main" id="{4CD1FB56-5141-A834-4BE3-8EA64D8E80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6BB86D-D9DE-BDB5-578F-6BA4FC9F67D6}"/>
              </a:ext>
            </a:extLst>
          </p:cNvPr>
          <p:cNvSpPr>
            <a:spLocks noGrp="1"/>
          </p:cNvSpPr>
          <p:nvPr>
            <p:ph type="sldNum" sz="quarter" idx="12"/>
          </p:nvPr>
        </p:nvSpPr>
        <p:spPr/>
        <p:txBody>
          <a:bodyPr/>
          <a:lstStyle/>
          <a:p>
            <a:fld id="{0E95C764-E0FB-2649-A876-38E40997E142}" type="slidenum">
              <a:rPr lang="en-US" smtClean="0"/>
              <a:t>‹#›</a:t>
            </a:fld>
            <a:endParaRPr lang="en-US"/>
          </a:p>
        </p:txBody>
      </p:sp>
    </p:spTree>
    <p:extLst>
      <p:ext uri="{BB962C8B-B14F-4D97-AF65-F5344CB8AC3E}">
        <p14:creationId xmlns:p14="http://schemas.microsoft.com/office/powerpoint/2010/main" val="162767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93DF0-F659-5DF9-1F43-DDB3B919BB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C3D7F2D-1B52-FE63-C655-075EFBF067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93A6C6-79D1-AE2F-4BD6-6F2710AAE26C}"/>
              </a:ext>
            </a:extLst>
          </p:cNvPr>
          <p:cNvSpPr>
            <a:spLocks noGrp="1"/>
          </p:cNvSpPr>
          <p:nvPr>
            <p:ph type="dt" sz="half" idx="10"/>
          </p:nvPr>
        </p:nvSpPr>
        <p:spPr/>
        <p:txBody>
          <a:bodyPr/>
          <a:lstStyle/>
          <a:p>
            <a:fld id="{874CEEB1-7A6D-7F4C-B948-B027D26CC510}" type="datetimeFigureOut">
              <a:rPr lang="en-US" smtClean="0"/>
              <a:t>12/20/23</a:t>
            </a:fld>
            <a:endParaRPr lang="en-US"/>
          </a:p>
        </p:txBody>
      </p:sp>
      <p:sp>
        <p:nvSpPr>
          <p:cNvPr id="5" name="Footer Placeholder 4">
            <a:extLst>
              <a:ext uri="{FF2B5EF4-FFF2-40B4-BE49-F238E27FC236}">
                <a16:creationId xmlns:a16="http://schemas.microsoft.com/office/drawing/2014/main" id="{94F51979-5246-DC46-2703-BE5FAD5A31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AF6635-4A13-BF7F-3EC1-EC1B594095D3}"/>
              </a:ext>
            </a:extLst>
          </p:cNvPr>
          <p:cNvSpPr>
            <a:spLocks noGrp="1"/>
          </p:cNvSpPr>
          <p:nvPr>
            <p:ph type="sldNum" sz="quarter" idx="12"/>
          </p:nvPr>
        </p:nvSpPr>
        <p:spPr/>
        <p:txBody>
          <a:bodyPr/>
          <a:lstStyle/>
          <a:p>
            <a:fld id="{0E95C764-E0FB-2649-A876-38E40997E142}" type="slidenum">
              <a:rPr lang="en-US" smtClean="0"/>
              <a:t>‹#›</a:t>
            </a:fld>
            <a:endParaRPr lang="en-US"/>
          </a:p>
        </p:txBody>
      </p:sp>
    </p:spTree>
    <p:extLst>
      <p:ext uri="{BB962C8B-B14F-4D97-AF65-F5344CB8AC3E}">
        <p14:creationId xmlns:p14="http://schemas.microsoft.com/office/powerpoint/2010/main" val="3762524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B5B45-BEE8-91AF-D815-D43E1408FA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C1FF61-B9EC-C0D7-0045-9FCE05A494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880D73-53A1-FDF6-FBDA-08E9A92DDD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2CECEDB-AB60-C7D7-DAE3-270695D3225F}"/>
              </a:ext>
            </a:extLst>
          </p:cNvPr>
          <p:cNvSpPr>
            <a:spLocks noGrp="1"/>
          </p:cNvSpPr>
          <p:nvPr>
            <p:ph type="dt" sz="half" idx="10"/>
          </p:nvPr>
        </p:nvSpPr>
        <p:spPr/>
        <p:txBody>
          <a:bodyPr/>
          <a:lstStyle/>
          <a:p>
            <a:fld id="{874CEEB1-7A6D-7F4C-B948-B027D26CC510}" type="datetimeFigureOut">
              <a:rPr lang="en-US" smtClean="0"/>
              <a:t>12/20/23</a:t>
            </a:fld>
            <a:endParaRPr lang="en-US"/>
          </a:p>
        </p:txBody>
      </p:sp>
      <p:sp>
        <p:nvSpPr>
          <p:cNvPr id="6" name="Footer Placeholder 5">
            <a:extLst>
              <a:ext uri="{FF2B5EF4-FFF2-40B4-BE49-F238E27FC236}">
                <a16:creationId xmlns:a16="http://schemas.microsoft.com/office/drawing/2014/main" id="{B70B4697-8DCE-2DA8-B06E-72ECA153AD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2FE4E4-D3D1-96D1-2C49-CF012B959A39}"/>
              </a:ext>
            </a:extLst>
          </p:cNvPr>
          <p:cNvSpPr>
            <a:spLocks noGrp="1"/>
          </p:cNvSpPr>
          <p:nvPr>
            <p:ph type="sldNum" sz="quarter" idx="12"/>
          </p:nvPr>
        </p:nvSpPr>
        <p:spPr/>
        <p:txBody>
          <a:bodyPr/>
          <a:lstStyle/>
          <a:p>
            <a:fld id="{0E95C764-E0FB-2649-A876-38E40997E142}" type="slidenum">
              <a:rPr lang="en-US" smtClean="0"/>
              <a:t>‹#›</a:t>
            </a:fld>
            <a:endParaRPr lang="en-US"/>
          </a:p>
        </p:txBody>
      </p:sp>
    </p:spTree>
    <p:extLst>
      <p:ext uri="{BB962C8B-B14F-4D97-AF65-F5344CB8AC3E}">
        <p14:creationId xmlns:p14="http://schemas.microsoft.com/office/powerpoint/2010/main" val="2182178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98BA1-7D00-27C3-7F96-946864D410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C53B8F-6573-A579-A51E-D539AAD0B6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A674C28-86BD-2F17-9F8B-3C5CA00556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9510A17-545C-7B9C-3314-A4E761C94D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5764B9-AA04-8081-3800-DA3B4A82BE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8CB90F-5A5E-5781-B1D6-D474913FC2F1}"/>
              </a:ext>
            </a:extLst>
          </p:cNvPr>
          <p:cNvSpPr>
            <a:spLocks noGrp="1"/>
          </p:cNvSpPr>
          <p:nvPr>
            <p:ph type="dt" sz="half" idx="10"/>
          </p:nvPr>
        </p:nvSpPr>
        <p:spPr/>
        <p:txBody>
          <a:bodyPr/>
          <a:lstStyle/>
          <a:p>
            <a:fld id="{874CEEB1-7A6D-7F4C-B948-B027D26CC510}" type="datetimeFigureOut">
              <a:rPr lang="en-US" smtClean="0"/>
              <a:t>12/20/23</a:t>
            </a:fld>
            <a:endParaRPr lang="en-US"/>
          </a:p>
        </p:txBody>
      </p:sp>
      <p:sp>
        <p:nvSpPr>
          <p:cNvPr id="8" name="Footer Placeholder 7">
            <a:extLst>
              <a:ext uri="{FF2B5EF4-FFF2-40B4-BE49-F238E27FC236}">
                <a16:creationId xmlns:a16="http://schemas.microsoft.com/office/drawing/2014/main" id="{287D188A-E7CE-2F69-7160-A3783481E1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BAFB5F-E088-2902-F84F-A21D16402C3D}"/>
              </a:ext>
            </a:extLst>
          </p:cNvPr>
          <p:cNvSpPr>
            <a:spLocks noGrp="1"/>
          </p:cNvSpPr>
          <p:nvPr>
            <p:ph type="sldNum" sz="quarter" idx="12"/>
          </p:nvPr>
        </p:nvSpPr>
        <p:spPr/>
        <p:txBody>
          <a:bodyPr/>
          <a:lstStyle/>
          <a:p>
            <a:fld id="{0E95C764-E0FB-2649-A876-38E40997E142}" type="slidenum">
              <a:rPr lang="en-US" smtClean="0"/>
              <a:t>‹#›</a:t>
            </a:fld>
            <a:endParaRPr lang="en-US"/>
          </a:p>
        </p:txBody>
      </p:sp>
    </p:spTree>
    <p:extLst>
      <p:ext uri="{BB962C8B-B14F-4D97-AF65-F5344CB8AC3E}">
        <p14:creationId xmlns:p14="http://schemas.microsoft.com/office/powerpoint/2010/main" val="2215144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7396E-2A34-0DBC-EE76-E879CD53AF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4A04FE-5613-7891-EE3A-9746DE89E46E}"/>
              </a:ext>
            </a:extLst>
          </p:cNvPr>
          <p:cNvSpPr>
            <a:spLocks noGrp="1"/>
          </p:cNvSpPr>
          <p:nvPr>
            <p:ph type="dt" sz="half" idx="10"/>
          </p:nvPr>
        </p:nvSpPr>
        <p:spPr/>
        <p:txBody>
          <a:bodyPr/>
          <a:lstStyle/>
          <a:p>
            <a:fld id="{874CEEB1-7A6D-7F4C-B948-B027D26CC510}" type="datetimeFigureOut">
              <a:rPr lang="en-US" smtClean="0"/>
              <a:t>12/20/23</a:t>
            </a:fld>
            <a:endParaRPr lang="en-US"/>
          </a:p>
        </p:txBody>
      </p:sp>
      <p:sp>
        <p:nvSpPr>
          <p:cNvPr id="4" name="Footer Placeholder 3">
            <a:extLst>
              <a:ext uri="{FF2B5EF4-FFF2-40B4-BE49-F238E27FC236}">
                <a16:creationId xmlns:a16="http://schemas.microsoft.com/office/drawing/2014/main" id="{03A96978-0076-A392-FAC8-1C56D75F38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B35640-C617-FDF4-D179-C7ECED4D7817}"/>
              </a:ext>
            </a:extLst>
          </p:cNvPr>
          <p:cNvSpPr>
            <a:spLocks noGrp="1"/>
          </p:cNvSpPr>
          <p:nvPr>
            <p:ph type="sldNum" sz="quarter" idx="12"/>
          </p:nvPr>
        </p:nvSpPr>
        <p:spPr/>
        <p:txBody>
          <a:bodyPr/>
          <a:lstStyle/>
          <a:p>
            <a:fld id="{0E95C764-E0FB-2649-A876-38E40997E142}" type="slidenum">
              <a:rPr lang="en-US" smtClean="0"/>
              <a:t>‹#›</a:t>
            </a:fld>
            <a:endParaRPr lang="en-US"/>
          </a:p>
        </p:txBody>
      </p:sp>
    </p:spTree>
    <p:extLst>
      <p:ext uri="{BB962C8B-B14F-4D97-AF65-F5344CB8AC3E}">
        <p14:creationId xmlns:p14="http://schemas.microsoft.com/office/powerpoint/2010/main" val="3822519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C24CFC-CEA4-398D-6927-71AF416D3CAE}"/>
              </a:ext>
            </a:extLst>
          </p:cNvPr>
          <p:cNvSpPr>
            <a:spLocks noGrp="1"/>
          </p:cNvSpPr>
          <p:nvPr>
            <p:ph type="dt" sz="half" idx="10"/>
          </p:nvPr>
        </p:nvSpPr>
        <p:spPr/>
        <p:txBody>
          <a:bodyPr/>
          <a:lstStyle/>
          <a:p>
            <a:fld id="{874CEEB1-7A6D-7F4C-B948-B027D26CC510}" type="datetimeFigureOut">
              <a:rPr lang="en-US" smtClean="0"/>
              <a:t>12/20/23</a:t>
            </a:fld>
            <a:endParaRPr lang="en-US"/>
          </a:p>
        </p:txBody>
      </p:sp>
      <p:sp>
        <p:nvSpPr>
          <p:cNvPr id="3" name="Footer Placeholder 2">
            <a:extLst>
              <a:ext uri="{FF2B5EF4-FFF2-40B4-BE49-F238E27FC236}">
                <a16:creationId xmlns:a16="http://schemas.microsoft.com/office/drawing/2014/main" id="{A2B375A1-BB02-8FA3-6E57-0056D893D7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36F6A8-3D66-9475-90C9-85C42ABB92F9}"/>
              </a:ext>
            </a:extLst>
          </p:cNvPr>
          <p:cNvSpPr>
            <a:spLocks noGrp="1"/>
          </p:cNvSpPr>
          <p:nvPr>
            <p:ph type="sldNum" sz="quarter" idx="12"/>
          </p:nvPr>
        </p:nvSpPr>
        <p:spPr/>
        <p:txBody>
          <a:bodyPr/>
          <a:lstStyle/>
          <a:p>
            <a:fld id="{0E95C764-E0FB-2649-A876-38E40997E142}" type="slidenum">
              <a:rPr lang="en-US" smtClean="0"/>
              <a:t>‹#›</a:t>
            </a:fld>
            <a:endParaRPr lang="en-US"/>
          </a:p>
        </p:txBody>
      </p:sp>
    </p:spTree>
    <p:extLst>
      <p:ext uri="{BB962C8B-B14F-4D97-AF65-F5344CB8AC3E}">
        <p14:creationId xmlns:p14="http://schemas.microsoft.com/office/powerpoint/2010/main" val="3416231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09ED4-B735-C158-F100-A167472EC1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39F7EB9-B43A-FF8A-7B80-2363031B2E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354DC6-2413-65FB-4812-94AB5FC555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3DDBE8-4366-4379-B3DE-B1099EB4D27A}"/>
              </a:ext>
            </a:extLst>
          </p:cNvPr>
          <p:cNvSpPr>
            <a:spLocks noGrp="1"/>
          </p:cNvSpPr>
          <p:nvPr>
            <p:ph type="dt" sz="half" idx="10"/>
          </p:nvPr>
        </p:nvSpPr>
        <p:spPr/>
        <p:txBody>
          <a:bodyPr/>
          <a:lstStyle/>
          <a:p>
            <a:fld id="{874CEEB1-7A6D-7F4C-B948-B027D26CC510}" type="datetimeFigureOut">
              <a:rPr lang="en-US" smtClean="0"/>
              <a:t>12/20/23</a:t>
            </a:fld>
            <a:endParaRPr lang="en-US"/>
          </a:p>
        </p:txBody>
      </p:sp>
      <p:sp>
        <p:nvSpPr>
          <p:cNvPr id="6" name="Footer Placeholder 5">
            <a:extLst>
              <a:ext uri="{FF2B5EF4-FFF2-40B4-BE49-F238E27FC236}">
                <a16:creationId xmlns:a16="http://schemas.microsoft.com/office/drawing/2014/main" id="{7408ED5E-AD0B-AAE6-1CFD-3D597269FE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529BD1-EDB5-06BF-1409-318F0DFB2623}"/>
              </a:ext>
            </a:extLst>
          </p:cNvPr>
          <p:cNvSpPr>
            <a:spLocks noGrp="1"/>
          </p:cNvSpPr>
          <p:nvPr>
            <p:ph type="sldNum" sz="quarter" idx="12"/>
          </p:nvPr>
        </p:nvSpPr>
        <p:spPr/>
        <p:txBody>
          <a:bodyPr/>
          <a:lstStyle/>
          <a:p>
            <a:fld id="{0E95C764-E0FB-2649-A876-38E40997E142}" type="slidenum">
              <a:rPr lang="en-US" smtClean="0"/>
              <a:t>‹#›</a:t>
            </a:fld>
            <a:endParaRPr lang="en-US"/>
          </a:p>
        </p:txBody>
      </p:sp>
    </p:spTree>
    <p:extLst>
      <p:ext uri="{BB962C8B-B14F-4D97-AF65-F5344CB8AC3E}">
        <p14:creationId xmlns:p14="http://schemas.microsoft.com/office/powerpoint/2010/main" val="2546031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45C15-13BC-5F92-6824-1DBD0FDDF2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60209B8-1D9E-8E5B-4F33-2779DB2388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6755438-62A8-F5DC-62CE-CA5CD0F0B0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C83BA7-5309-1C11-5980-34128A9AFBE6}"/>
              </a:ext>
            </a:extLst>
          </p:cNvPr>
          <p:cNvSpPr>
            <a:spLocks noGrp="1"/>
          </p:cNvSpPr>
          <p:nvPr>
            <p:ph type="dt" sz="half" idx="10"/>
          </p:nvPr>
        </p:nvSpPr>
        <p:spPr/>
        <p:txBody>
          <a:bodyPr/>
          <a:lstStyle/>
          <a:p>
            <a:fld id="{874CEEB1-7A6D-7F4C-B948-B027D26CC510}" type="datetimeFigureOut">
              <a:rPr lang="en-US" smtClean="0"/>
              <a:t>12/20/23</a:t>
            </a:fld>
            <a:endParaRPr lang="en-US"/>
          </a:p>
        </p:txBody>
      </p:sp>
      <p:sp>
        <p:nvSpPr>
          <p:cNvPr id="6" name="Footer Placeholder 5">
            <a:extLst>
              <a:ext uri="{FF2B5EF4-FFF2-40B4-BE49-F238E27FC236}">
                <a16:creationId xmlns:a16="http://schemas.microsoft.com/office/drawing/2014/main" id="{E228C380-4852-45C9-AFBD-F85C28ACA1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18A78E-598F-4CC9-94A9-6650A9BCB0DD}"/>
              </a:ext>
            </a:extLst>
          </p:cNvPr>
          <p:cNvSpPr>
            <a:spLocks noGrp="1"/>
          </p:cNvSpPr>
          <p:nvPr>
            <p:ph type="sldNum" sz="quarter" idx="12"/>
          </p:nvPr>
        </p:nvSpPr>
        <p:spPr/>
        <p:txBody>
          <a:bodyPr/>
          <a:lstStyle/>
          <a:p>
            <a:fld id="{0E95C764-E0FB-2649-A876-38E40997E142}" type="slidenum">
              <a:rPr lang="en-US" smtClean="0"/>
              <a:t>‹#›</a:t>
            </a:fld>
            <a:endParaRPr lang="en-US"/>
          </a:p>
        </p:txBody>
      </p:sp>
    </p:spTree>
    <p:extLst>
      <p:ext uri="{BB962C8B-B14F-4D97-AF65-F5344CB8AC3E}">
        <p14:creationId xmlns:p14="http://schemas.microsoft.com/office/powerpoint/2010/main" val="280342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065C5E-CE7E-75E5-B043-E7FBA3FDF3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7F3A1E-0743-D9B9-0DD7-9DEAD7D8E2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1C3432-B78B-E910-7103-A264D8D14B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4CEEB1-7A6D-7F4C-B948-B027D26CC510}" type="datetimeFigureOut">
              <a:rPr lang="en-US" smtClean="0"/>
              <a:t>12/20/23</a:t>
            </a:fld>
            <a:endParaRPr lang="en-US"/>
          </a:p>
        </p:txBody>
      </p:sp>
      <p:sp>
        <p:nvSpPr>
          <p:cNvPr id="5" name="Footer Placeholder 4">
            <a:extLst>
              <a:ext uri="{FF2B5EF4-FFF2-40B4-BE49-F238E27FC236}">
                <a16:creationId xmlns:a16="http://schemas.microsoft.com/office/drawing/2014/main" id="{49F91C19-1B00-E52B-BB06-2686AAD932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87D3436-97C1-06E9-EDA4-ECBF1BD168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95C764-E0FB-2649-A876-38E40997E142}" type="slidenum">
              <a:rPr lang="en-US" smtClean="0"/>
              <a:t>‹#›</a:t>
            </a:fld>
            <a:endParaRPr lang="en-US"/>
          </a:p>
        </p:txBody>
      </p:sp>
    </p:spTree>
    <p:extLst>
      <p:ext uri="{BB962C8B-B14F-4D97-AF65-F5344CB8AC3E}">
        <p14:creationId xmlns:p14="http://schemas.microsoft.com/office/powerpoint/2010/main" val="1532046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8.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ED3FD-A59C-AEA4-0763-6B9920BB1B28}"/>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83083A3-6CB8-E3B3-CC06-2C5CB3987F98}"/>
              </a:ext>
            </a:extLst>
          </p:cNvPr>
          <p:cNvSpPr>
            <a:spLocks noGrp="1"/>
          </p:cNvSpPr>
          <p:nvPr>
            <p:ph type="subTitle" idx="1"/>
          </p:nvPr>
        </p:nvSpPr>
        <p:spPr/>
        <p:txBody>
          <a:bodyPr/>
          <a:lstStyle/>
          <a:p>
            <a:endParaRPr lang="en-US"/>
          </a:p>
        </p:txBody>
      </p:sp>
      <p:sp>
        <p:nvSpPr>
          <p:cNvPr id="4" name="Rectangle 3">
            <a:extLst>
              <a:ext uri="{FF2B5EF4-FFF2-40B4-BE49-F238E27FC236}">
                <a16:creationId xmlns:a16="http://schemas.microsoft.com/office/drawing/2014/main" id="{332F0DDC-2297-80FB-23E8-D0C5917F0173}"/>
              </a:ext>
            </a:extLst>
          </p:cNvPr>
          <p:cNvSpPr/>
          <p:nvPr/>
        </p:nvSpPr>
        <p:spPr>
          <a:xfrm>
            <a:off x="0" y="0"/>
            <a:ext cx="12192000" cy="6858000"/>
          </a:xfrm>
          <a:prstGeom prst="rect">
            <a:avLst/>
          </a:prstGeom>
          <a:solidFill>
            <a:srgbClr val="1853A3"/>
          </a:solidFill>
          <a:ln w="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Logo&#10;&#10;Description automatically generated">
            <a:extLst>
              <a:ext uri="{FF2B5EF4-FFF2-40B4-BE49-F238E27FC236}">
                <a16:creationId xmlns:a16="http://schemas.microsoft.com/office/drawing/2014/main" id="{8BF4CAF7-F71C-5C41-0454-1320D01BA8FB}"/>
              </a:ext>
            </a:extLst>
          </p:cNvPr>
          <p:cNvPicPr>
            <a:picLocks noChangeAspect="1"/>
          </p:cNvPicPr>
          <p:nvPr/>
        </p:nvPicPr>
        <p:blipFill>
          <a:blip r:embed="rId2"/>
          <a:stretch>
            <a:fillRect/>
          </a:stretch>
        </p:blipFill>
        <p:spPr>
          <a:xfrm>
            <a:off x="4673600" y="2095500"/>
            <a:ext cx="2844800" cy="2667000"/>
          </a:xfrm>
          <a:prstGeom prst="rect">
            <a:avLst/>
          </a:prstGeom>
        </p:spPr>
      </p:pic>
      <p:pic>
        <p:nvPicPr>
          <p:cNvPr id="8" name="Picture 7" descr="Shape, arrow&#10;&#10;Description automatically generated">
            <a:extLst>
              <a:ext uri="{FF2B5EF4-FFF2-40B4-BE49-F238E27FC236}">
                <a16:creationId xmlns:a16="http://schemas.microsoft.com/office/drawing/2014/main" id="{15E78F39-CFB2-777B-52E2-AFE916BF4EAF}"/>
              </a:ext>
            </a:extLst>
          </p:cNvPr>
          <p:cNvPicPr>
            <a:picLocks noChangeAspect="1"/>
          </p:cNvPicPr>
          <p:nvPr/>
        </p:nvPicPr>
        <p:blipFill>
          <a:blip r:embed="rId3"/>
          <a:stretch>
            <a:fillRect/>
          </a:stretch>
        </p:blipFill>
        <p:spPr>
          <a:xfrm>
            <a:off x="1271181" y="-310116"/>
            <a:ext cx="2226930" cy="2188535"/>
          </a:xfrm>
          <a:prstGeom prst="rect">
            <a:avLst/>
          </a:prstGeom>
        </p:spPr>
      </p:pic>
      <p:pic>
        <p:nvPicPr>
          <p:cNvPr id="10" name="Picture 9" descr="Circle&#10;&#10;Description automatically generated">
            <a:extLst>
              <a:ext uri="{FF2B5EF4-FFF2-40B4-BE49-F238E27FC236}">
                <a16:creationId xmlns:a16="http://schemas.microsoft.com/office/drawing/2014/main" id="{7258B255-795D-96A7-BF8D-4CC58AC43251}"/>
              </a:ext>
            </a:extLst>
          </p:cNvPr>
          <p:cNvPicPr>
            <a:picLocks noChangeAspect="1"/>
          </p:cNvPicPr>
          <p:nvPr/>
        </p:nvPicPr>
        <p:blipFill>
          <a:blip r:embed="rId4"/>
          <a:stretch>
            <a:fillRect/>
          </a:stretch>
        </p:blipFill>
        <p:spPr>
          <a:xfrm>
            <a:off x="9744739" y="-1869263"/>
            <a:ext cx="4357281" cy="4357281"/>
          </a:xfrm>
          <a:prstGeom prst="rect">
            <a:avLst/>
          </a:prstGeom>
        </p:spPr>
      </p:pic>
      <p:pic>
        <p:nvPicPr>
          <p:cNvPr id="12" name="Picture 11" descr="A picture containing icon&#10;&#10;Description automatically generated">
            <a:extLst>
              <a:ext uri="{FF2B5EF4-FFF2-40B4-BE49-F238E27FC236}">
                <a16:creationId xmlns:a16="http://schemas.microsoft.com/office/drawing/2014/main" id="{94759914-9F43-943F-36C8-225B5E09E238}"/>
              </a:ext>
            </a:extLst>
          </p:cNvPr>
          <p:cNvPicPr>
            <a:picLocks noChangeAspect="1"/>
          </p:cNvPicPr>
          <p:nvPr/>
        </p:nvPicPr>
        <p:blipFill>
          <a:blip r:embed="rId5"/>
          <a:stretch>
            <a:fillRect/>
          </a:stretch>
        </p:blipFill>
        <p:spPr>
          <a:xfrm rot="16200000">
            <a:off x="1009729" y="4788521"/>
            <a:ext cx="1353093" cy="1301050"/>
          </a:xfrm>
          <a:prstGeom prst="rect">
            <a:avLst/>
          </a:prstGeom>
        </p:spPr>
      </p:pic>
      <p:pic>
        <p:nvPicPr>
          <p:cNvPr id="14" name="Picture 13" descr="Logo&#10;&#10;Description automatically generated with medium confidence">
            <a:extLst>
              <a:ext uri="{FF2B5EF4-FFF2-40B4-BE49-F238E27FC236}">
                <a16:creationId xmlns:a16="http://schemas.microsoft.com/office/drawing/2014/main" id="{8B64682C-D12B-8A88-57C6-F0D0BC20255F}"/>
              </a:ext>
            </a:extLst>
          </p:cNvPr>
          <p:cNvPicPr>
            <a:picLocks noChangeAspect="1"/>
          </p:cNvPicPr>
          <p:nvPr/>
        </p:nvPicPr>
        <p:blipFill>
          <a:blip r:embed="rId6"/>
          <a:stretch>
            <a:fillRect/>
          </a:stretch>
        </p:blipFill>
        <p:spPr>
          <a:xfrm>
            <a:off x="9671050" y="4429919"/>
            <a:ext cx="1714500" cy="1714500"/>
          </a:xfrm>
          <a:prstGeom prst="rect">
            <a:avLst/>
          </a:prstGeom>
        </p:spPr>
      </p:pic>
    </p:spTree>
    <p:extLst>
      <p:ext uri="{BB962C8B-B14F-4D97-AF65-F5344CB8AC3E}">
        <p14:creationId xmlns:p14="http://schemas.microsoft.com/office/powerpoint/2010/main" val="1721421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29243114-E3C0-9CDC-FA7C-6DFF73C4BA39}"/>
              </a:ext>
            </a:extLst>
          </p:cNvPr>
          <p:cNvSpPr txBox="1"/>
          <p:nvPr/>
        </p:nvSpPr>
        <p:spPr>
          <a:xfrm>
            <a:off x="659337" y="1676399"/>
            <a:ext cx="6361902" cy="4216539"/>
          </a:xfrm>
          <a:prstGeom prst="rect">
            <a:avLst/>
          </a:prstGeom>
          <a:noFill/>
        </p:spPr>
        <p:txBody>
          <a:bodyPr wrap="square" rtlCol="0">
            <a:spAutoFit/>
          </a:bodyPr>
          <a:lstStyle/>
          <a:p>
            <a:pPr>
              <a:lnSpc>
                <a:spcPts val="5000"/>
              </a:lnSpc>
            </a:pPr>
            <a:r>
              <a:rPr lang="en-US" sz="2000" b="1" dirty="0">
                <a:solidFill>
                  <a:srgbClr val="0F2B5A"/>
                </a:solidFill>
                <a:effectLst/>
                <a:latin typeface="Nunito Sans" pitchFamily="2" charset="77"/>
              </a:rPr>
              <a:t>The MDRT Family of Brands</a:t>
            </a:r>
            <a:endParaRPr lang="en-US" sz="2000" dirty="0">
              <a:solidFill>
                <a:srgbClr val="0F2B5A"/>
              </a:solidFill>
              <a:effectLst/>
              <a:latin typeface="Nunito Sans" pitchFamily="2" charset="77"/>
            </a:endParaRPr>
          </a:p>
          <a:p>
            <a:pPr>
              <a:lnSpc>
                <a:spcPts val="5000"/>
              </a:lnSpc>
            </a:pPr>
            <a:r>
              <a:rPr lang="en-US" sz="3700" dirty="0">
                <a:solidFill>
                  <a:schemeClr val="tx1">
                    <a:lumMod val="75000"/>
                    <a:lumOff val="25000"/>
                  </a:schemeClr>
                </a:solidFill>
                <a:effectLst/>
                <a:latin typeface="Nunito Sans Light" pitchFamily="2" charset="77"/>
              </a:rPr>
              <a:t>Equips financial services professionals to </a:t>
            </a:r>
            <a:br>
              <a:rPr lang="en-US" sz="3700" dirty="0">
                <a:effectLst/>
                <a:latin typeface="Nunito Sans Light" pitchFamily="2" charset="77"/>
              </a:rPr>
            </a:br>
            <a:r>
              <a:rPr lang="en-US" sz="3700" b="1" dirty="0">
                <a:solidFill>
                  <a:srgbClr val="0092B3"/>
                </a:solidFill>
                <a:effectLst/>
                <a:latin typeface="Nunito Sans" pitchFamily="2" charset="77"/>
              </a:rPr>
              <a:t>Rise.</a:t>
            </a:r>
            <a:r>
              <a:rPr lang="en-US" sz="3700" b="1" dirty="0">
                <a:effectLst/>
                <a:latin typeface="Nunito Sans" pitchFamily="2" charset="77"/>
              </a:rPr>
              <a:t> </a:t>
            </a:r>
            <a:r>
              <a:rPr lang="en-US" sz="3700" b="1" dirty="0">
                <a:solidFill>
                  <a:srgbClr val="1B3665"/>
                </a:solidFill>
                <a:effectLst/>
                <a:latin typeface="Nunito Sans" pitchFamily="2" charset="77"/>
              </a:rPr>
              <a:t>Excel.</a:t>
            </a:r>
            <a:r>
              <a:rPr lang="en-US" sz="3700" b="1" dirty="0">
                <a:effectLst/>
                <a:latin typeface="Nunito Sans" pitchFamily="2" charset="77"/>
              </a:rPr>
              <a:t> </a:t>
            </a:r>
            <a:r>
              <a:rPr lang="en-US" sz="3700" b="1" dirty="0">
                <a:solidFill>
                  <a:srgbClr val="F3A036"/>
                </a:solidFill>
                <a:effectLst/>
                <a:latin typeface="Nunito Sans" pitchFamily="2" charset="77"/>
              </a:rPr>
              <a:t>Lead.</a:t>
            </a:r>
            <a:r>
              <a:rPr lang="en-US" sz="3700" b="1" dirty="0">
                <a:effectLst/>
                <a:latin typeface="Nunito Sans" pitchFamily="2" charset="77"/>
              </a:rPr>
              <a:t> </a:t>
            </a:r>
            <a:br>
              <a:rPr lang="en-US" sz="3700" b="1" dirty="0">
                <a:effectLst/>
                <a:latin typeface="Nunito Sans" pitchFamily="2" charset="77"/>
              </a:rPr>
            </a:br>
            <a:r>
              <a:rPr lang="en-US" sz="3700" dirty="0">
                <a:solidFill>
                  <a:schemeClr val="tx1">
                    <a:lumMod val="75000"/>
                    <a:lumOff val="25000"/>
                  </a:schemeClr>
                </a:solidFill>
                <a:effectLst/>
                <a:latin typeface="Nunito Sans Light" pitchFamily="2" charset="77"/>
              </a:rPr>
              <a:t>Throughout every stage </a:t>
            </a:r>
            <a:br>
              <a:rPr lang="en-US" sz="3700" dirty="0">
                <a:solidFill>
                  <a:schemeClr val="tx1">
                    <a:lumMod val="75000"/>
                    <a:lumOff val="25000"/>
                  </a:schemeClr>
                </a:solidFill>
                <a:effectLst/>
                <a:latin typeface="Nunito Sans Light" pitchFamily="2" charset="77"/>
              </a:rPr>
            </a:br>
            <a:r>
              <a:rPr lang="en-US" sz="3700" dirty="0">
                <a:solidFill>
                  <a:schemeClr val="tx1">
                    <a:lumMod val="75000"/>
                    <a:lumOff val="25000"/>
                  </a:schemeClr>
                </a:solidFill>
                <a:effectLst/>
                <a:latin typeface="Nunito Sans Light" pitchFamily="2" charset="77"/>
              </a:rPr>
              <a:t>of their career journey.</a:t>
            </a:r>
          </a:p>
          <a:p>
            <a:endParaRPr lang="en-US" dirty="0"/>
          </a:p>
        </p:txBody>
      </p:sp>
      <p:pic>
        <p:nvPicPr>
          <p:cNvPr id="14" name="Picture 13">
            <a:extLst>
              <a:ext uri="{FF2B5EF4-FFF2-40B4-BE49-F238E27FC236}">
                <a16:creationId xmlns:a16="http://schemas.microsoft.com/office/drawing/2014/main" id="{6C285ED0-0D3C-6027-BE41-3B9D8FB5CEAF}"/>
              </a:ext>
            </a:extLst>
          </p:cNvPr>
          <p:cNvPicPr>
            <a:picLocks noChangeAspect="1"/>
          </p:cNvPicPr>
          <p:nvPr/>
        </p:nvPicPr>
        <p:blipFill>
          <a:blip r:embed="rId2"/>
          <a:srcRect/>
          <a:stretch/>
        </p:blipFill>
        <p:spPr>
          <a:xfrm>
            <a:off x="6759819" y="1476645"/>
            <a:ext cx="4770488" cy="4927600"/>
          </a:xfrm>
          <a:prstGeom prst="rect">
            <a:avLst/>
          </a:prstGeom>
        </p:spPr>
      </p:pic>
      <p:pic>
        <p:nvPicPr>
          <p:cNvPr id="2" name="Picture 1">
            <a:extLst>
              <a:ext uri="{FF2B5EF4-FFF2-40B4-BE49-F238E27FC236}">
                <a16:creationId xmlns:a16="http://schemas.microsoft.com/office/drawing/2014/main" id="{25BC4D12-219F-9F85-656B-743D5B504D3A}"/>
              </a:ext>
            </a:extLst>
          </p:cNvPr>
          <p:cNvPicPr>
            <a:picLocks noChangeAspect="1"/>
          </p:cNvPicPr>
          <p:nvPr/>
        </p:nvPicPr>
        <p:blipFill>
          <a:blip r:embed="rId3"/>
          <a:srcRect/>
          <a:stretch/>
        </p:blipFill>
        <p:spPr>
          <a:xfrm>
            <a:off x="13245" y="0"/>
            <a:ext cx="12178755" cy="1257771"/>
          </a:xfrm>
          <a:prstGeom prst="rect">
            <a:avLst/>
          </a:prstGeom>
        </p:spPr>
      </p:pic>
    </p:spTree>
    <p:extLst>
      <p:ext uri="{BB962C8B-B14F-4D97-AF65-F5344CB8AC3E}">
        <p14:creationId xmlns:p14="http://schemas.microsoft.com/office/powerpoint/2010/main" val="763867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29243114-E3C0-9CDC-FA7C-6DFF73C4BA39}"/>
              </a:ext>
            </a:extLst>
          </p:cNvPr>
          <p:cNvSpPr txBox="1"/>
          <p:nvPr/>
        </p:nvSpPr>
        <p:spPr>
          <a:xfrm>
            <a:off x="659337" y="1676399"/>
            <a:ext cx="6361902" cy="4539448"/>
          </a:xfrm>
          <a:prstGeom prst="rect">
            <a:avLst/>
          </a:prstGeom>
          <a:noFill/>
        </p:spPr>
        <p:txBody>
          <a:bodyPr wrap="square" rtlCol="0">
            <a:spAutoFit/>
          </a:bodyPr>
          <a:lstStyle/>
          <a:p>
            <a:pPr>
              <a:lnSpc>
                <a:spcPts val="2400"/>
              </a:lnSpc>
              <a:spcAft>
                <a:spcPts val="1200"/>
              </a:spcAft>
            </a:pPr>
            <a:r>
              <a:rPr lang="en-US" sz="2000" b="1" dirty="0">
                <a:solidFill>
                  <a:srgbClr val="017CBD"/>
                </a:solidFill>
                <a:effectLst/>
                <a:latin typeface="Nunito Sans" pitchFamily="2" charset="77"/>
              </a:rPr>
              <a:t>What is the mission of MDRT?</a:t>
            </a:r>
            <a:endParaRPr lang="en-US" sz="1600" dirty="0">
              <a:solidFill>
                <a:schemeClr val="tx1">
                  <a:lumMod val="75000"/>
                  <a:lumOff val="25000"/>
                </a:schemeClr>
              </a:solidFill>
              <a:effectLst/>
              <a:latin typeface="Nunito Sans Light" pitchFamily="2" charset="77"/>
            </a:endParaRPr>
          </a:p>
          <a:p>
            <a:pPr>
              <a:lnSpc>
                <a:spcPts val="2400"/>
              </a:lnSpc>
              <a:spcAft>
                <a:spcPts val="1200"/>
              </a:spcAft>
            </a:pPr>
            <a:r>
              <a:rPr lang="en-US" sz="1600" dirty="0">
                <a:solidFill>
                  <a:schemeClr val="tx1">
                    <a:lumMod val="75000"/>
                    <a:lumOff val="25000"/>
                  </a:schemeClr>
                </a:solidFill>
                <a:effectLst/>
                <a:latin typeface="Nunito Sans Light" pitchFamily="2" charset="77"/>
              </a:rPr>
              <a:t>A community of continued excellence dedicated to aiming higher and achieving more, MDRT is where financial services professionals surround themselves with the best in the business — and where they’re inspired to continue learning, achieving and celebrating each level of success.  </a:t>
            </a:r>
          </a:p>
          <a:p>
            <a:pPr>
              <a:lnSpc>
                <a:spcPts val="2400"/>
              </a:lnSpc>
              <a:spcAft>
                <a:spcPts val="1200"/>
              </a:spcAft>
            </a:pPr>
            <a:r>
              <a:rPr lang="en-US" sz="1600" dirty="0">
                <a:solidFill>
                  <a:schemeClr val="tx1">
                    <a:lumMod val="75000"/>
                    <a:lumOff val="25000"/>
                  </a:schemeClr>
                </a:solidFill>
                <a:effectLst/>
                <a:latin typeface="Nunito Sans Light" pitchFamily="2" charset="77"/>
              </a:rPr>
              <a:t>MDRT offers proven methods and best practices for growth from top-tier advisors around the world. By collaborating daily with advisors who uphold exceptional professional knowledge, client service and ethical standards, your advisors will refine their skill sets, bring more value back to your organization and inspire collective success. </a:t>
            </a:r>
          </a:p>
          <a:p>
            <a:pPr>
              <a:lnSpc>
                <a:spcPts val="2400"/>
              </a:lnSpc>
              <a:spcAft>
                <a:spcPts val="1200"/>
              </a:spcAft>
            </a:pPr>
            <a:r>
              <a:rPr lang="en-US" sz="1600" dirty="0">
                <a:solidFill>
                  <a:schemeClr val="tx1">
                    <a:lumMod val="75000"/>
                    <a:lumOff val="25000"/>
                  </a:schemeClr>
                </a:solidFill>
                <a:effectLst/>
                <a:latin typeface="Nunito Sans Light" pitchFamily="2" charset="77"/>
              </a:rPr>
              <a:t>MDRT is the Premier Association of Financial Professionals</a:t>
            </a:r>
            <a:r>
              <a:rPr lang="en-US" sz="1600" baseline="30000" dirty="0">
                <a:solidFill>
                  <a:schemeClr val="tx1">
                    <a:lumMod val="75000"/>
                    <a:lumOff val="25000"/>
                  </a:schemeClr>
                </a:solidFill>
                <a:effectLst/>
                <a:latin typeface="Nunito Sans Light" pitchFamily="2" charset="77"/>
              </a:rPr>
              <a:t>®</a:t>
            </a:r>
            <a:r>
              <a:rPr lang="en-US" sz="1600" dirty="0">
                <a:solidFill>
                  <a:schemeClr val="tx1">
                    <a:lumMod val="75000"/>
                    <a:lumOff val="25000"/>
                  </a:schemeClr>
                </a:solidFill>
                <a:effectLst/>
                <a:latin typeface="Nunito Sans Light" pitchFamily="2" charset="77"/>
              </a:rPr>
              <a:t>.</a:t>
            </a:r>
            <a:endParaRPr lang="en-US" dirty="0"/>
          </a:p>
        </p:txBody>
      </p:sp>
      <p:sp>
        <p:nvSpPr>
          <p:cNvPr id="2" name="Rectangle 1">
            <a:extLst>
              <a:ext uri="{FF2B5EF4-FFF2-40B4-BE49-F238E27FC236}">
                <a16:creationId xmlns:a16="http://schemas.microsoft.com/office/drawing/2014/main" id="{6912B805-EB50-BF09-9DCF-BEFA492EEF3F}"/>
              </a:ext>
            </a:extLst>
          </p:cNvPr>
          <p:cNvSpPr/>
          <p:nvPr/>
        </p:nvSpPr>
        <p:spPr>
          <a:xfrm>
            <a:off x="7555424" y="1768547"/>
            <a:ext cx="3897823" cy="5089453"/>
          </a:xfrm>
          <a:prstGeom prst="rect">
            <a:avLst/>
          </a:prstGeom>
          <a:solidFill>
            <a:srgbClr val="017CBD"/>
          </a:solidFill>
          <a:ln>
            <a:noFill/>
          </a:ln>
        </p:spPr>
        <p:style>
          <a:lnRef idx="2">
            <a:schemeClr val="accent1">
              <a:shade val="50000"/>
            </a:schemeClr>
          </a:lnRef>
          <a:fillRef idx="1">
            <a:schemeClr val="accent1"/>
          </a:fillRef>
          <a:effectRef idx="0">
            <a:schemeClr val="accent1"/>
          </a:effectRef>
          <a:fontRef idx="minor">
            <a:schemeClr val="lt1"/>
          </a:fontRef>
        </p:style>
        <p:txBody>
          <a:bodyPr lIns="274320" tIns="182880" rIns="274320" rtlCol="0" anchor="t" anchorCtr="0"/>
          <a:lstStyle/>
          <a:p>
            <a:r>
              <a:rPr lang="en-US" b="1" dirty="0">
                <a:solidFill>
                  <a:srgbClr val="7ADFF4"/>
                </a:solidFill>
                <a:effectLst/>
                <a:latin typeface="Nunito Sans" pitchFamily="2" charset="77"/>
              </a:rPr>
              <a:t>Membership</a:t>
            </a:r>
            <a:endParaRPr lang="en-US" dirty="0">
              <a:solidFill>
                <a:srgbClr val="7ADFF4"/>
              </a:solidFill>
              <a:effectLst/>
              <a:latin typeface="Nunito Sans" pitchFamily="2" charset="77"/>
            </a:endParaRPr>
          </a:p>
          <a:p>
            <a:endParaRPr lang="en-US" b="1" dirty="0">
              <a:effectLst/>
              <a:latin typeface="Nunito Sans" pitchFamily="2" charset="77"/>
            </a:endParaRPr>
          </a:p>
          <a:p>
            <a:r>
              <a:rPr lang="en-US" b="1" dirty="0">
                <a:effectLst/>
                <a:latin typeface="Nunito Sans" pitchFamily="2" charset="77"/>
              </a:rPr>
              <a:t>Requirements</a:t>
            </a:r>
            <a:endParaRPr lang="en-US" dirty="0">
              <a:effectLst/>
              <a:latin typeface="Nunito Sans" pitchFamily="2" charset="77"/>
            </a:endParaRPr>
          </a:p>
          <a:p>
            <a:r>
              <a:rPr lang="en-US" dirty="0">
                <a:effectLst/>
                <a:latin typeface="Nunito Sans" pitchFamily="2" charset="77"/>
              </a:rPr>
              <a:t>Meet MDRT Production Requirements listed on </a:t>
            </a:r>
            <a:r>
              <a:rPr lang="en-US" dirty="0" err="1">
                <a:solidFill>
                  <a:srgbClr val="FFCF00"/>
                </a:solidFill>
                <a:effectLst/>
                <a:latin typeface="Nunito Sans" pitchFamily="2" charset="77"/>
              </a:rPr>
              <a:t>mdrt.org</a:t>
            </a:r>
            <a:r>
              <a:rPr lang="en-US" dirty="0">
                <a:solidFill>
                  <a:srgbClr val="FFCF00"/>
                </a:solidFill>
                <a:effectLst/>
                <a:latin typeface="Nunito Sans" pitchFamily="2" charset="77"/>
              </a:rPr>
              <a:t>/join</a:t>
            </a:r>
            <a:endParaRPr lang="en-US" dirty="0">
              <a:effectLst/>
              <a:latin typeface="Nunito Sans" pitchFamily="2" charset="77"/>
            </a:endParaRPr>
          </a:p>
          <a:p>
            <a:endParaRPr lang="en-US" b="1" dirty="0">
              <a:effectLst/>
              <a:latin typeface="Nunito Sans" pitchFamily="2" charset="77"/>
            </a:endParaRPr>
          </a:p>
          <a:p>
            <a:r>
              <a:rPr lang="en-US" b="1" dirty="0">
                <a:effectLst/>
                <a:latin typeface="Nunito Sans" pitchFamily="2" charset="77"/>
              </a:rPr>
              <a:t>Join anytime</a:t>
            </a:r>
            <a:endParaRPr lang="en-US" dirty="0">
              <a:effectLst/>
              <a:latin typeface="Nunito Sans" pitchFamily="2" charset="77"/>
            </a:endParaRPr>
          </a:p>
          <a:p>
            <a:r>
              <a:rPr lang="en-US" dirty="0">
                <a:effectLst/>
                <a:latin typeface="Nunito Sans" pitchFamily="2" charset="77"/>
              </a:rPr>
              <a:t>Open enrollment is November 1 to March 1, annually</a:t>
            </a:r>
          </a:p>
          <a:p>
            <a:pPr algn="ctr"/>
            <a:endParaRPr lang="en-US" dirty="0"/>
          </a:p>
        </p:txBody>
      </p:sp>
      <p:cxnSp>
        <p:nvCxnSpPr>
          <p:cNvPr id="4" name="Straight Connector 3">
            <a:extLst>
              <a:ext uri="{FF2B5EF4-FFF2-40B4-BE49-F238E27FC236}">
                <a16:creationId xmlns:a16="http://schemas.microsoft.com/office/drawing/2014/main" id="{EE0891AD-4F1E-7099-260E-53ABD08F825B}"/>
              </a:ext>
            </a:extLst>
          </p:cNvPr>
          <p:cNvCxnSpPr/>
          <p:nvPr/>
        </p:nvCxnSpPr>
        <p:spPr>
          <a:xfrm>
            <a:off x="7839740" y="2360427"/>
            <a:ext cx="3331534" cy="0"/>
          </a:xfrm>
          <a:prstGeom prst="line">
            <a:avLst/>
          </a:prstGeom>
          <a:ln w="15875">
            <a:solidFill>
              <a:srgbClr val="205F87"/>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BACC9023-356B-5755-7F8B-E524B2CCC99A}"/>
              </a:ext>
            </a:extLst>
          </p:cNvPr>
          <p:cNvCxnSpPr/>
          <p:nvPr/>
        </p:nvCxnSpPr>
        <p:spPr>
          <a:xfrm>
            <a:off x="7839740" y="3763925"/>
            <a:ext cx="3331534" cy="0"/>
          </a:xfrm>
          <a:prstGeom prst="line">
            <a:avLst/>
          </a:prstGeom>
          <a:ln w="15875">
            <a:solidFill>
              <a:srgbClr val="205F87"/>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98AF740-0085-C82A-A986-41BCD3275D6F}"/>
              </a:ext>
            </a:extLst>
          </p:cNvPr>
          <p:cNvCxnSpPr/>
          <p:nvPr/>
        </p:nvCxnSpPr>
        <p:spPr>
          <a:xfrm>
            <a:off x="7839740" y="4876800"/>
            <a:ext cx="3331534" cy="0"/>
          </a:xfrm>
          <a:prstGeom prst="line">
            <a:avLst/>
          </a:prstGeom>
          <a:ln w="15875">
            <a:solidFill>
              <a:srgbClr val="205F87"/>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5DCF7601-2AF6-7AFC-4ECD-E7067555E5E1}"/>
              </a:ext>
            </a:extLst>
          </p:cNvPr>
          <p:cNvPicPr>
            <a:picLocks noChangeAspect="1"/>
          </p:cNvPicPr>
          <p:nvPr/>
        </p:nvPicPr>
        <p:blipFill>
          <a:blip r:embed="rId2"/>
          <a:srcRect/>
          <a:stretch/>
        </p:blipFill>
        <p:spPr>
          <a:xfrm>
            <a:off x="13245" y="0"/>
            <a:ext cx="12178755" cy="1257771"/>
          </a:xfrm>
          <a:prstGeom prst="rect">
            <a:avLst/>
          </a:prstGeom>
        </p:spPr>
      </p:pic>
    </p:spTree>
    <p:extLst>
      <p:ext uri="{BB962C8B-B14F-4D97-AF65-F5344CB8AC3E}">
        <p14:creationId xmlns:p14="http://schemas.microsoft.com/office/powerpoint/2010/main" val="3552534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729135F-AB9A-CDB0-BF0C-DF6FB1054422}"/>
              </a:ext>
            </a:extLst>
          </p:cNvPr>
          <p:cNvSpPr/>
          <p:nvPr/>
        </p:nvSpPr>
        <p:spPr>
          <a:xfrm>
            <a:off x="0" y="0"/>
            <a:ext cx="12192000" cy="6858000"/>
          </a:xfrm>
          <a:prstGeom prst="rect">
            <a:avLst/>
          </a:prstGeom>
          <a:solidFill>
            <a:srgbClr val="7ADFF4"/>
          </a:solidFill>
          <a:ln w="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Shape&#10;&#10;Description automatically generated">
            <a:extLst>
              <a:ext uri="{FF2B5EF4-FFF2-40B4-BE49-F238E27FC236}">
                <a16:creationId xmlns:a16="http://schemas.microsoft.com/office/drawing/2014/main" id="{FEBFC007-3DFA-BC66-9EF3-6D01CDAE7EA7}"/>
              </a:ext>
            </a:extLst>
          </p:cNvPr>
          <p:cNvPicPr>
            <a:picLocks noChangeAspect="1"/>
          </p:cNvPicPr>
          <p:nvPr/>
        </p:nvPicPr>
        <p:blipFill>
          <a:blip r:embed="rId3"/>
          <a:stretch>
            <a:fillRect/>
          </a:stretch>
        </p:blipFill>
        <p:spPr>
          <a:xfrm>
            <a:off x="843516" y="0"/>
            <a:ext cx="1219200" cy="1219200"/>
          </a:xfrm>
          <a:prstGeom prst="rect">
            <a:avLst/>
          </a:prstGeom>
        </p:spPr>
      </p:pic>
      <p:pic>
        <p:nvPicPr>
          <p:cNvPr id="10" name="Picture 9" descr="Shape, arrow&#10;&#10;Description automatically generated">
            <a:extLst>
              <a:ext uri="{FF2B5EF4-FFF2-40B4-BE49-F238E27FC236}">
                <a16:creationId xmlns:a16="http://schemas.microsoft.com/office/drawing/2014/main" id="{1491A2FF-6150-2FAA-54C9-22B64390F86B}"/>
              </a:ext>
            </a:extLst>
          </p:cNvPr>
          <p:cNvPicPr>
            <a:picLocks noChangeAspect="1"/>
          </p:cNvPicPr>
          <p:nvPr/>
        </p:nvPicPr>
        <p:blipFill>
          <a:blip r:embed="rId4"/>
          <a:stretch>
            <a:fillRect/>
          </a:stretch>
        </p:blipFill>
        <p:spPr>
          <a:xfrm>
            <a:off x="10450623" y="1690637"/>
            <a:ext cx="2024912" cy="1990000"/>
          </a:xfrm>
          <a:prstGeom prst="rect">
            <a:avLst/>
          </a:prstGeom>
        </p:spPr>
      </p:pic>
      <p:pic>
        <p:nvPicPr>
          <p:cNvPr id="14" name="Picture 13" descr="Circle&#10;&#10;Description automatically generated">
            <a:extLst>
              <a:ext uri="{FF2B5EF4-FFF2-40B4-BE49-F238E27FC236}">
                <a16:creationId xmlns:a16="http://schemas.microsoft.com/office/drawing/2014/main" id="{60EC94A3-26C1-E39A-06AD-199480F33D41}"/>
              </a:ext>
            </a:extLst>
          </p:cNvPr>
          <p:cNvPicPr>
            <a:picLocks noChangeAspect="1"/>
          </p:cNvPicPr>
          <p:nvPr/>
        </p:nvPicPr>
        <p:blipFill>
          <a:blip r:embed="rId5"/>
          <a:stretch>
            <a:fillRect/>
          </a:stretch>
        </p:blipFill>
        <p:spPr>
          <a:xfrm>
            <a:off x="6287385" y="5193118"/>
            <a:ext cx="3329763" cy="3329763"/>
          </a:xfrm>
          <a:prstGeom prst="rect">
            <a:avLst/>
          </a:prstGeom>
        </p:spPr>
      </p:pic>
      <p:sp>
        <p:nvSpPr>
          <p:cNvPr id="16" name="TextBox 15">
            <a:extLst>
              <a:ext uri="{FF2B5EF4-FFF2-40B4-BE49-F238E27FC236}">
                <a16:creationId xmlns:a16="http://schemas.microsoft.com/office/drawing/2014/main" id="{FA97CD45-C0E5-ECE4-FB2E-0C8E468A60CD}"/>
              </a:ext>
            </a:extLst>
          </p:cNvPr>
          <p:cNvSpPr txBox="1"/>
          <p:nvPr/>
        </p:nvSpPr>
        <p:spPr>
          <a:xfrm>
            <a:off x="715925" y="1550604"/>
            <a:ext cx="9278680" cy="4076116"/>
          </a:xfrm>
          <a:prstGeom prst="rect">
            <a:avLst/>
          </a:prstGeom>
          <a:noFill/>
        </p:spPr>
        <p:txBody>
          <a:bodyPr wrap="square">
            <a:spAutoFit/>
          </a:bodyPr>
          <a:lstStyle/>
          <a:p>
            <a:pPr>
              <a:lnSpc>
                <a:spcPts val="4320"/>
              </a:lnSpc>
              <a:spcAft>
                <a:spcPts val="1200"/>
              </a:spcAft>
            </a:pPr>
            <a:r>
              <a:rPr lang="en-US" sz="3600" i="1" dirty="0">
                <a:solidFill>
                  <a:srgbClr val="0F2B5A"/>
                </a:solidFill>
                <a:effectLst/>
                <a:latin typeface="Nunito Sans Light" pitchFamily="2" charset="77"/>
              </a:rPr>
              <a:t>“There are challenges in every business. And MDRT provides you with a network of people with the shared problems and shared opportunities where you can share ideas and insights to really help lift your business to the next level.”</a:t>
            </a:r>
          </a:p>
          <a:p>
            <a:pPr>
              <a:lnSpc>
                <a:spcPts val="4320"/>
              </a:lnSpc>
              <a:spcAft>
                <a:spcPts val="1200"/>
              </a:spcAft>
            </a:pPr>
            <a:r>
              <a:rPr lang="en-US" sz="2800" b="1" dirty="0">
                <a:solidFill>
                  <a:srgbClr val="0F2B5A"/>
                </a:solidFill>
                <a:effectLst/>
                <a:latin typeface="Nunito Sans" pitchFamily="2" charset="77"/>
              </a:rPr>
              <a:t>Dana Mitchell, CFP, CLU</a:t>
            </a:r>
            <a:endParaRPr lang="en-US" sz="2800" dirty="0">
              <a:solidFill>
                <a:srgbClr val="0F2B5A"/>
              </a:solidFill>
              <a:effectLst/>
              <a:latin typeface="Nunito Sans" pitchFamily="2" charset="77"/>
            </a:endParaRPr>
          </a:p>
        </p:txBody>
      </p:sp>
    </p:spTree>
    <p:extLst>
      <p:ext uri="{BB962C8B-B14F-4D97-AF65-F5344CB8AC3E}">
        <p14:creationId xmlns:p14="http://schemas.microsoft.com/office/powerpoint/2010/main" val="1448621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29243114-E3C0-9CDC-FA7C-6DFF73C4BA39}"/>
              </a:ext>
            </a:extLst>
          </p:cNvPr>
          <p:cNvSpPr txBox="1"/>
          <p:nvPr/>
        </p:nvSpPr>
        <p:spPr>
          <a:xfrm>
            <a:off x="659337" y="1676399"/>
            <a:ext cx="10795472" cy="3727687"/>
          </a:xfrm>
          <a:prstGeom prst="rect">
            <a:avLst/>
          </a:prstGeom>
          <a:noFill/>
        </p:spPr>
        <p:txBody>
          <a:bodyPr wrap="square" rtlCol="0">
            <a:spAutoFit/>
          </a:bodyPr>
          <a:lstStyle/>
          <a:p>
            <a:pPr>
              <a:lnSpc>
                <a:spcPts val="2600"/>
              </a:lnSpc>
              <a:spcAft>
                <a:spcPts val="1200"/>
              </a:spcAft>
            </a:pPr>
            <a:r>
              <a:rPr lang="en-US" sz="2000" b="1" dirty="0">
                <a:solidFill>
                  <a:srgbClr val="017CBD"/>
                </a:solidFill>
                <a:effectLst/>
                <a:latin typeface="Nunito Sans" pitchFamily="2" charset="77"/>
              </a:rPr>
              <a:t>MDRT benefits to your business:</a:t>
            </a:r>
            <a:endParaRPr lang="en-US" sz="2000" dirty="0">
              <a:solidFill>
                <a:schemeClr val="tx1">
                  <a:lumMod val="75000"/>
                  <a:lumOff val="25000"/>
                </a:schemeClr>
              </a:solidFill>
              <a:effectLst/>
              <a:latin typeface="Nunito Sans Light" pitchFamily="2" charset="77"/>
            </a:endParaRPr>
          </a:p>
          <a:p>
            <a:pPr>
              <a:lnSpc>
                <a:spcPts val="2600"/>
              </a:lnSpc>
              <a:spcAft>
                <a:spcPts val="1200"/>
              </a:spcAft>
            </a:pPr>
            <a:r>
              <a:rPr lang="en-US" sz="2000" dirty="0">
                <a:solidFill>
                  <a:schemeClr val="tx1">
                    <a:lumMod val="75000"/>
                    <a:lumOff val="25000"/>
                  </a:schemeClr>
                </a:solidFill>
                <a:effectLst/>
                <a:latin typeface="Nunito Sans Light" pitchFamily="2" charset="77"/>
              </a:rPr>
              <a:t>MDRT members set a high bar for professional knowledge, client service and ethical standards — positioning your company to stand out in a crowded field. You’ll attract qualified leads and clients who seek the best service and results from their advisors.</a:t>
            </a:r>
          </a:p>
          <a:p>
            <a:pPr>
              <a:lnSpc>
                <a:spcPts val="2600"/>
              </a:lnSpc>
              <a:spcAft>
                <a:spcPts val="1200"/>
              </a:spcAft>
            </a:pPr>
            <a:r>
              <a:rPr lang="en-US" sz="2000" dirty="0">
                <a:solidFill>
                  <a:schemeClr val="tx1">
                    <a:lumMod val="75000"/>
                    <a:lumOff val="25000"/>
                  </a:schemeClr>
                </a:solidFill>
                <a:effectLst/>
                <a:latin typeface="Nunito Sans Light" pitchFamily="2" charset="77"/>
              </a:rPr>
              <a:t>MDRT members are supported and challenged through all stages of their careers. A sales team with a high percentage of MDRT members reflects a strong work ethic, high standard for excellence and a focus on internal development within a company that drives toward success. An MDRT member builds trust with their clients through adherence to the MDRT Code of Ethics and has many opportunities to develop their leadership skills through mentorship, speaking at MDRT events and volunteering on MDRT committees, to name a few.</a:t>
            </a:r>
            <a:endParaRPr lang="en-US" sz="2000" dirty="0"/>
          </a:p>
        </p:txBody>
      </p:sp>
      <p:pic>
        <p:nvPicPr>
          <p:cNvPr id="2" name="Picture 1">
            <a:extLst>
              <a:ext uri="{FF2B5EF4-FFF2-40B4-BE49-F238E27FC236}">
                <a16:creationId xmlns:a16="http://schemas.microsoft.com/office/drawing/2014/main" id="{8AA2D4F7-FA00-BCEF-07D5-D046850A5864}"/>
              </a:ext>
            </a:extLst>
          </p:cNvPr>
          <p:cNvPicPr>
            <a:picLocks noChangeAspect="1"/>
          </p:cNvPicPr>
          <p:nvPr/>
        </p:nvPicPr>
        <p:blipFill>
          <a:blip r:embed="rId2"/>
          <a:srcRect/>
          <a:stretch/>
        </p:blipFill>
        <p:spPr>
          <a:xfrm>
            <a:off x="13245" y="0"/>
            <a:ext cx="12178755" cy="1257771"/>
          </a:xfrm>
          <a:prstGeom prst="rect">
            <a:avLst/>
          </a:prstGeom>
        </p:spPr>
      </p:pic>
    </p:spTree>
    <p:extLst>
      <p:ext uri="{BB962C8B-B14F-4D97-AF65-F5344CB8AC3E}">
        <p14:creationId xmlns:p14="http://schemas.microsoft.com/office/powerpoint/2010/main" val="884392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29243114-E3C0-9CDC-FA7C-6DFF73C4BA39}"/>
              </a:ext>
            </a:extLst>
          </p:cNvPr>
          <p:cNvSpPr txBox="1"/>
          <p:nvPr/>
        </p:nvSpPr>
        <p:spPr>
          <a:xfrm>
            <a:off x="659337" y="1676399"/>
            <a:ext cx="10795472" cy="3394263"/>
          </a:xfrm>
          <a:prstGeom prst="rect">
            <a:avLst/>
          </a:prstGeom>
          <a:noFill/>
        </p:spPr>
        <p:txBody>
          <a:bodyPr wrap="square" rtlCol="0">
            <a:spAutoFit/>
          </a:bodyPr>
          <a:lstStyle/>
          <a:p>
            <a:pPr>
              <a:lnSpc>
                <a:spcPts val="2600"/>
              </a:lnSpc>
              <a:spcAft>
                <a:spcPts val="1200"/>
              </a:spcAft>
            </a:pPr>
            <a:r>
              <a:rPr lang="en-US" sz="2000" b="1" dirty="0">
                <a:solidFill>
                  <a:srgbClr val="017CBD"/>
                </a:solidFill>
                <a:effectLst/>
                <a:latin typeface="Nunito Sans" pitchFamily="2" charset="77"/>
              </a:rPr>
              <a:t>Engagement opportunities for MDRT members:</a:t>
            </a:r>
            <a:endParaRPr lang="en-US" sz="2000" dirty="0">
              <a:solidFill>
                <a:schemeClr val="tx1">
                  <a:lumMod val="75000"/>
                  <a:lumOff val="25000"/>
                </a:schemeClr>
              </a:solidFill>
              <a:effectLst/>
              <a:latin typeface="Nunito Sans Light" pitchFamily="2" charset="77"/>
            </a:endParaRPr>
          </a:p>
          <a:p>
            <a:pPr>
              <a:lnSpc>
                <a:spcPts val="2600"/>
              </a:lnSpc>
              <a:spcAft>
                <a:spcPts val="1200"/>
              </a:spcAft>
            </a:pPr>
            <a:r>
              <a:rPr lang="en-US" sz="2000" dirty="0">
                <a:solidFill>
                  <a:schemeClr val="tx1">
                    <a:lumMod val="75000"/>
                    <a:lumOff val="25000"/>
                  </a:schemeClr>
                </a:solidFill>
                <a:effectLst/>
                <a:latin typeface="Nunito Sans Light" pitchFamily="2" charset="77"/>
              </a:rPr>
              <a:t>MDRT has a long-standing tradition of building and upholding exceptional knowledge, client service and ethical standards through access to career-changing ideas from a supportive network of peers and an unparalleled mix of content and resources featuring proven methods and best practices for growth.</a:t>
            </a:r>
          </a:p>
          <a:p>
            <a:pPr>
              <a:lnSpc>
                <a:spcPts val="2600"/>
              </a:lnSpc>
              <a:spcAft>
                <a:spcPts val="1200"/>
              </a:spcAft>
            </a:pPr>
            <a:r>
              <a:rPr lang="en-US" sz="2000" dirty="0">
                <a:solidFill>
                  <a:schemeClr val="tx1">
                    <a:lumMod val="75000"/>
                    <a:lumOff val="25000"/>
                  </a:schemeClr>
                </a:solidFill>
                <a:effectLst/>
                <a:latin typeface="Nunito Sans Light" pitchFamily="2" charset="77"/>
              </a:rPr>
              <a:t>The MDRT Annual Meeting gathers thousands of members from around the world to stimulate growth through learning, networking and sharing innovative ideas. Attendees hear inspiring speakers, learn insights from some of the best minds in the world, and share their best practices and innovations with peers to help attain new levels of success.</a:t>
            </a:r>
            <a:endParaRPr lang="en-US" sz="2000" dirty="0"/>
          </a:p>
        </p:txBody>
      </p:sp>
      <p:pic>
        <p:nvPicPr>
          <p:cNvPr id="2" name="Picture 1">
            <a:extLst>
              <a:ext uri="{FF2B5EF4-FFF2-40B4-BE49-F238E27FC236}">
                <a16:creationId xmlns:a16="http://schemas.microsoft.com/office/drawing/2014/main" id="{58735358-B4C5-B374-BA1A-D5A5EEA1B469}"/>
              </a:ext>
            </a:extLst>
          </p:cNvPr>
          <p:cNvPicPr>
            <a:picLocks noChangeAspect="1"/>
          </p:cNvPicPr>
          <p:nvPr/>
        </p:nvPicPr>
        <p:blipFill>
          <a:blip r:embed="rId2"/>
          <a:srcRect/>
          <a:stretch/>
        </p:blipFill>
        <p:spPr>
          <a:xfrm>
            <a:off x="13245" y="0"/>
            <a:ext cx="12178755" cy="1257771"/>
          </a:xfrm>
          <a:prstGeom prst="rect">
            <a:avLst/>
          </a:prstGeom>
        </p:spPr>
      </p:pic>
    </p:spTree>
    <p:extLst>
      <p:ext uri="{BB962C8B-B14F-4D97-AF65-F5344CB8AC3E}">
        <p14:creationId xmlns:p14="http://schemas.microsoft.com/office/powerpoint/2010/main" val="1758613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29243114-E3C0-9CDC-FA7C-6DFF73C4BA39}"/>
              </a:ext>
            </a:extLst>
          </p:cNvPr>
          <p:cNvSpPr txBox="1"/>
          <p:nvPr/>
        </p:nvSpPr>
        <p:spPr>
          <a:xfrm>
            <a:off x="659337" y="1676399"/>
            <a:ext cx="10795472" cy="3060838"/>
          </a:xfrm>
          <a:prstGeom prst="rect">
            <a:avLst/>
          </a:prstGeom>
          <a:noFill/>
        </p:spPr>
        <p:txBody>
          <a:bodyPr wrap="square" rtlCol="0">
            <a:spAutoFit/>
          </a:bodyPr>
          <a:lstStyle/>
          <a:p>
            <a:pPr>
              <a:lnSpc>
                <a:spcPts val="2600"/>
              </a:lnSpc>
              <a:spcAft>
                <a:spcPts val="1200"/>
              </a:spcAft>
            </a:pPr>
            <a:r>
              <a:rPr lang="en-US" sz="2000" b="1" dirty="0">
                <a:solidFill>
                  <a:srgbClr val="017CBD"/>
                </a:solidFill>
                <a:effectLst/>
                <a:latin typeface="Nunito Sans" pitchFamily="2" charset="77"/>
              </a:rPr>
              <a:t>Exclusive content:</a:t>
            </a:r>
            <a:endParaRPr lang="en-US" sz="2000" dirty="0">
              <a:solidFill>
                <a:schemeClr val="tx1">
                  <a:lumMod val="75000"/>
                  <a:lumOff val="25000"/>
                </a:schemeClr>
              </a:solidFill>
              <a:effectLst/>
              <a:latin typeface="Nunito Sans Light" pitchFamily="2" charset="77"/>
            </a:endParaRPr>
          </a:p>
          <a:p>
            <a:pPr>
              <a:lnSpc>
                <a:spcPts val="2600"/>
              </a:lnSpc>
              <a:spcAft>
                <a:spcPts val="1200"/>
              </a:spcAft>
            </a:pPr>
            <a:r>
              <a:rPr lang="en-US" sz="2000" dirty="0">
                <a:solidFill>
                  <a:schemeClr val="tx1">
                    <a:lumMod val="75000"/>
                    <a:lumOff val="25000"/>
                  </a:schemeClr>
                </a:solidFill>
                <a:effectLst/>
                <a:latin typeface="Nunito Sans Light" pitchFamily="2" charset="77"/>
              </a:rPr>
              <a:t>MDRT members have exclusive access to a supportive network that equips them with career-changing ideas as well as the opportunity to create genuine connections to adapt, grow and stay accountable. They can engage with an unparalleled mix of content, best practices and the collective knowledge of MDRT members worldwide.</a:t>
            </a:r>
          </a:p>
          <a:p>
            <a:pPr>
              <a:lnSpc>
                <a:spcPts val="2600"/>
              </a:lnSpc>
              <a:spcAft>
                <a:spcPts val="1200"/>
              </a:spcAft>
            </a:pPr>
            <a:r>
              <a:rPr lang="en-US" sz="2000" dirty="0">
                <a:solidFill>
                  <a:schemeClr val="tx1">
                    <a:lumMod val="75000"/>
                    <a:lumOff val="25000"/>
                  </a:schemeClr>
                </a:solidFill>
                <a:effectLst/>
                <a:latin typeface="Nunito Sans Light" pitchFamily="2" charset="77"/>
              </a:rPr>
              <a:t>By using MDRT’s unique Whole Person assessment, members not only become better advisors but better people — finding fulfillment beyond business and demonstrating a commitment to personal and professional development. </a:t>
            </a:r>
            <a:endParaRPr lang="en-US" sz="2000" dirty="0"/>
          </a:p>
        </p:txBody>
      </p:sp>
      <p:pic>
        <p:nvPicPr>
          <p:cNvPr id="2" name="Picture 1">
            <a:extLst>
              <a:ext uri="{FF2B5EF4-FFF2-40B4-BE49-F238E27FC236}">
                <a16:creationId xmlns:a16="http://schemas.microsoft.com/office/drawing/2014/main" id="{A62DCCE4-A109-E32C-1CCA-90AE795FABC8}"/>
              </a:ext>
            </a:extLst>
          </p:cNvPr>
          <p:cNvPicPr>
            <a:picLocks noChangeAspect="1"/>
          </p:cNvPicPr>
          <p:nvPr/>
        </p:nvPicPr>
        <p:blipFill>
          <a:blip r:embed="rId2"/>
          <a:srcRect/>
          <a:stretch/>
        </p:blipFill>
        <p:spPr>
          <a:xfrm>
            <a:off x="13245" y="0"/>
            <a:ext cx="12178755" cy="1257771"/>
          </a:xfrm>
          <a:prstGeom prst="rect">
            <a:avLst/>
          </a:prstGeom>
        </p:spPr>
      </p:pic>
    </p:spTree>
    <p:extLst>
      <p:ext uri="{BB962C8B-B14F-4D97-AF65-F5344CB8AC3E}">
        <p14:creationId xmlns:p14="http://schemas.microsoft.com/office/powerpoint/2010/main" val="1055541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729135F-AB9A-CDB0-BF0C-DF6FB1054422}"/>
              </a:ext>
            </a:extLst>
          </p:cNvPr>
          <p:cNvSpPr/>
          <p:nvPr/>
        </p:nvSpPr>
        <p:spPr>
          <a:xfrm>
            <a:off x="0" y="0"/>
            <a:ext cx="12192000" cy="6858000"/>
          </a:xfrm>
          <a:prstGeom prst="rect">
            <a:avLst/>
          </a:prstGeom>
          <a:solidFill>
            <a:srgbClr val="017CBD"/>
          </a:solidFill>
          <a:ln w="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FA97CD45-C0E5-ECE4-FB2E-0C8E468A60CD}"/>
              </a:ext>
            </a:extLst>
          </p:cNvPr>
          <p:cNvSpPr txBox="1"/>
          <p:nvPr/>
        </p:nvSpPr>
        <p:spPr>
          <a:xfrm>
            <a:off x="715924" y="1550604"/>
            <a:ext cx="10476615" cy="4122924"/>
          </a:xfrm>
          <a:prstGeom prst="rect">
            <a:avLst/>
          </a:prstGeom>
          <a:noFill/>
        </p:spPr>
        <p:txBody>
          <a:bodyPr wrap="square">
            <a:spAutoFit/>
          </a:bodyPr>
          <a:lstStyle/>
          <a:p>
            <a:pPr>
              <a:lnSpc>
                <a:spcPts val="3800"/>
              </a:lnSpc>
              <a:spcAft>
                <a:spcPts val="1200"/>
              </a:spcAft>
            </a:pPr>
            <a:r>
              <a:rPr lang="en-US" sz="3000" i="1" dirty="0">
                <a:solidFill>
                  <a:schemeClr val="bg1"/>
                </a:solidFill>
                <a:effectLst/>
                <a:latin typeface="Nunito Sans Light" pitchFamily="2" charset="77"/>
              </a:rPr>
              <a:t>“MDRT is an organization that is well worth joining. I found that in the weeks following attending an MDRT meeting, I have closed new business that has more than made up for my investment in MDRT. I think you’ll find the same also. It’ll provide you with ideas and strategies that will help you become a better financial professional and help better serve your clients.”</a:t>
            </a:r>
          </a:p>
          <a:p>
            <a:pPr>
              <a:lnSpc>
                <a:spcPts val="3800"/>
              </a:lnSpc>
              <a:spcAft>
                <a:spcPts val="1200"/>
              </a:spcAft>
            </a:pPr>
            <a:r>
              <a:rPr lang="en-US" sz="2600" b="1" dirty="0">
                <a:solidFill>
                  <a:schemeClr val="bg1"/>
                </a:solidFill>
                <a:effectLst/>
                <a:latin typeface="Nunito Sans" pitchFamily="2" charset="77"/>
              </a:rPr>
              <a:t>Manuel L. </a:t>
            </a:r>
            <a:r>
              <a:rPr lang="en-US" sz="2600" b="1" dirty="0" err="1">
                <a:solidFill>
                  <a:schemeClr val="bg1"/>
                </a:solidFill>
                <a:effectLst/>
                <a:latin typeface="Nunito Sans" pitchFamily="2" charset="77"/>
              </a:rPr>
              <a:t>Soliz</a:t>
            </a:r>
            <a:r>
              <a:rPr lang="en-US" sz="2600" b="1" dirty="0">
                <a:solidFill>
                  <a:schemeClr val="bg1"/>
                </a:solidFill>
                <a:effectLst/>
                <a:latin typeface="Nunito Sans" pitchFamily="2" charset="77"/>
              </a:rPr>
              <a:t> Jr., FICS</a:t>
            </a:r>
            <a:endParaRPr lang="en-US" sz="2600" dirty="0">
              <a:solidFill>
                <a:schemeClr val="bg1"/>
              </a:solidFill>
              <a:effectLst/>
              <a:latin typeface="Nunito Sans" pitchFamily="2" charset="77"/>
            </a:endParaRPr>
          </a:p>
        </p:txBody>
      </p:sp>
      <p:pic>
        <p:nvPicPr>
          <p:cNvPr id="4" name="Picture 3" descr="A picture containing iPod&#10;&#10;Description automatically generated">
            <a:extLst>
              <a:ext uri="{FF2B5EF4-FFF2-40B4-BE49-F238E27FC236}">
                <a16:creationId xmlns:a16="http://schemas.microsoft.com/office/drawing/2014/main" id="{21E9410C-7F46-E0FD-4CC0-7036EE185917}"/>
              </a:ext>
            </a:extLst>
          </p:cNvPr>
          <p:cNvPicPr>
            <a:picLocks noChangeAspect="1"/>
          </p:cNvPicPr>
          <p:nvPr/>
        </p:nvPicPr>
        <p:blipFill>
          <a:blip r:embed="rId3"/>
          <a:stretch>
            <a:fillRect/>
          </a:stretch>
        </p:blipFill>
        <p:spPr>
          <a:xfrm>
            <a:off x="715924" y="-1209749"/>
            <a:ext cx="2419498" cy="2419498"/>
          </a:xfrm>
          <a:prstGeom prst="rect">
            <a:avLst/>
          </a:prstGeom>
        </p:spPr>
      </p:pic>
      <p:pic>
        <p:nvPicPr>
          <p:cNvPr id="6" name="Picture 5" descr="Shape&#10;&#10;Description automatically generated">
            <a:extLst>
              <a:ext uri="{FF2B5EF4-FFF2-40B4-BE49-F238E27FC236}">
                <a16:creationId xmlns:a16="http://schemas.microsoft.com/office/drawing/2014/main" id="{82AAEA6B-D5E9-70E5-E182-00B556420E92}"/>
              </a:ext>
            </a:extLst>
          </p:cNvPr>
          <p:cNvPicPr>
            <a:picLocks noChangeAspect="1"/>
          </p:cNvPicPr>
          <p:nvPr/>
        </p:nvPicPr>
        <p:blipFill>
          <a:blip r:embed="rId4"/>
          <a:stretch>
            <a:fillRect/>
          </a:stretch>
        </p:blipFill>
        <p:spPr>
          <a:xfrm>
            <a:off x="8918353" y="5307396"/>
            <a:ext cx="1983500" cy="1949302"/>
          </a:xfrm>
          <a:prstGeom prst="rect">
            <a:avLst/>
          </a:prstGeom>
        </p:spPr>
      </p:pic>
    </p:spTree>
    <p:extLst>
      <p:ext uri="{BB962C8B-B14F-4D97-AF65-F5344CB8AC3E}">
        <p14:creationId xmlns:p14="http://schemas.microsoft.com/office/powerpoint/2010/main" val="3459281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ED3FD-A59C-AEA4-0763-6B9920BB1B28}"/>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83083A3-6CB8-E3B3-CC06-2C5CB3987F98}"/>
              </a:ext>
            </a:extLst>
          </p:cNvPr>
          <p:cNvSpPr>
            <a:spLocks noGrp="1"/>
          </p:cNvSpPr>
          <p:nvPr>
            <p:ph type="subTitle" idx="1"/>
          </p:nvPr>
        </p:nvSpPr>
        <p:spPr/>
        <p:txBody>
          <a:bodyPr/>
          <a:lstStyle/>
          <a:p>
            <a:endParaRPr lang="en-US"/>
          </a:p>
        </p:txBody>
      </p:sp>
      <p:sp>
        <p:nvSpPr>
          <p:cNvPr id="4" name="Rectangle 3">
            <a:extLst>
              <a:ext uri="{FF2B5EF4-FFF2-40B4-BE49-F238E27FC236}">
                <a16:creationId xmlns:a16="http://schemas.microsoft.com/office/drawing/2014/main" id="{332F0DDC-2297-80FB-23E8-D0C5917F0173}"/>
              </a:ext>
            </a:extLst>
          </p:cNvPr>
          <p:cNvSpPr/>
          <p:nvPr/>
        </p:nvSpPr>
        <p:spPr>
          <a:xfrm>
            <a:off x="0" y="0"/>
            <a:ext cx="12192000" cy="6858000"/>
          </a:xfrm>
          <a:prstGeom prst="rect">
            <a:avLst/>
          </a:prstGeom>
          <a:solidFill>
            <a:srgbClr val="1853A3"/>
          </a:solidFill>
          <a:ln w="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Logo&#10;&#10;Description automatically generated">
            <a:extLst>
              <a:ext uri="{FF2B5EF4-FFF2-40B4-BE49-F238E27FC236}">
                <a16:creationId xmlns:a16="http://schemas.microsoft.com/office/drawing/2014/main" id="{8BF4CAF7-F71C-5C41-0454-1320D01BA8FB}"/>
              </a:ext>
            </a:extLst>
          </p:cNvPr>
          <p:cNvPicPr>
            <a:picLocks noChangeAspect="1"/>
          </p:cNvPicPr>
          <p:nvPr/>
        </p:nvPicPr>
        <p:blipFill>
          <a:blip r:embed="rId2"/>
          <a:stretch>
            <a:fillRect/>
          </a:stretch>
        </p:blipFill>
        <p:spPr>
          <a:xfrm>
            <a:off x="1727939" y="2744917"/>
            <a:ext cx="1422400" cy="1333500"/>
          </a:xfrm>
          <a:prstGeom prst="rect">
            <a:avLst/>
          </a:prstGeom>
        </p:spPr>
      </p:pic>
      <p:pic>
        <p:nvPicPr>
          <p:cNvPr id="8" name="Picture 7" descr="Shape, arrow&#10;&#10;Description automatically generated">
            <a:extLst>
              <a:ext uri="{FF2B5EF4-FFF2-40B4-BE49-F238E27FC236}">
                <a16:creationId xmlns:a16="http://schemas.microsoft.com/office/drawing/2014/main" id="{15E78F39-CFB2-777B-52E2-AFE916BF4EAF}"/>
              </a:ext>
            </a:extLst>
          </p:cNvPr>
          <p:cNvPicPr>
            <a:picLocks noChangeAspect="1"/>
          </p:cNvPicPr>
          <p:nvPr/>
        </p:nvPicPr>
        <p:blipFill>
          <a:blip r:embed="rId3"/>
          <a:stretch>
            <a:fillRect/>
          </a:stretch>
        </p:blipFill>
        <p:spPr>
          <a:xfrm>
            <a:off x="6096000" y="-426410"/>
            <a:ext cx="2226930" cy="2188535"/>
          </a:xfrm>
          <a:prstGeom prst="rect">
            <a:avLst/>
          </a:prstGeom>
        </p:spPr>
      </p:pic>
      <p:pic>
        <p:nvPicPr>
          <p:cNvPr id="12" name="Picture 11" descr="A picture containing icon&#10;&#10;Description automatically generated">
            <a:extLst>
              <a:ext uri="{FF2B5EF4-FFF2-40B4-BE49-F238E27FC236}">
                <a16:creationId xmlns:a16="http://schemas.microsoft.com/office/drawing/2014/main" id="{94759914-9F43-943F-36C8-225B5E09E238}"/>
              </a:ext>
            </a:extLst>
          </p:cNvPr>
          <p:cNvPicPr>
            <a:picLocks noChangeAspect="1"/>
          </p:cNvPicPr>
          <p:nvPr/>
        </p:nvPicPr>
        <p:blipFill>
          <a:blip r:embed="rId4"/>
          <a:stretch>
            <a:fillRect/>
          </a:stretch>
        </p:blipFill>
        <p:spPr>
          <a:xfrm rot="16200000">
            <a:off x="640237" y="5307000"/>
            <a:ext cx="1031188" cy="991526"/>
          </a:xfrm>
          <a:prstGeom prst="rect">
            <a:avLst/>
          </a:prstGeom>
        </p:spPr>
      </p:pic>
      <p:sp>
        <p:nvSpPr>
          <p:cNvPr id="7" name="TextBox 6">
            <a:extLst>
              <a:ext uri="{FF2B5EF4-FFF2-40B4-BE49-F238E27FC236}">
                <a16:creationId xmlns:a16="http://schemas.microsoft.com/office/drawing/2014/main" id="{18377B5C-D755-B031-8417-562B85153F58}"/>
              </a:ext>
            </a:extLst>
          </p:cNvPr>
          <p:cNvSpPr txBox="1"/>
          <p:nvPr/>
        </p:nvSpPr>
        <p:spPr>
          <a:xfrm>
            <a:off x="3867889" y="3039962"/>
            <a:ext cx="7052930" cy="940001"/>
          </a:xfrm>
          <a:prstGeom prst="rect">
            <a:avLst/>
          </a:prstGeom>
          <a:noFill/>
        </p:spPr>
        <p:txBody>
          <a:bodyPr wrap="square">
            <a:spAutoFit/>
          </a:bodyPr>
          <a:lstStyle/>
          <a:p>
            <a:pPr>
              <a:lnSpc>
                <a:spcPts val="3400"/>
              </a:lnSpc>
            </a:pPr>
            <a:r>
              <a:rPr lang="en-US" sz="2200" b="1" dirty="0">
                <a:solidFill>
                  <a:schemeClr val="bg1"/>
                </a:solidFill>
                <a:effectLst/>
                <a:latin typeface="Nunito Sans" pitchFamily="2" charset="77"/>
              </a:rPr>
              <a:t>Visit </a:t>
            </a:r>
            <a:r>
              <a:rPr lang="en-US" sz="2200" b="1" dirty="0" err="1">
                <a:solidFill>
                  <a:srgbClr val="FFCF00"/>
                </a:solidFill>
                <a:effectLst/>
                <a:latin typeface="Nunito Sans" pitchFamily="2" charset="77"/>
              </a:rPr>
              <a:t>mdrt.org</a:t>
            </a:r>
            <a:r>
              <a:rPr lang="en-US" sz="2200" b="1" dirty="0">
                <a:solidFill>
                  <a:srgbClr val="7ADFF4"/>
                </a:solidFill>
                <a:effectLst/>
                <a:latin typeface="Nunito Sans" pitchFamily="2" charset="77"/>
              </a:rPr>
              <a:t> </a:t>
            </a:r>
            <a:r>
              <a:rPr lang="en-US" sz="2200" b="1" dirty="0">
                <a:solidFill>
                  <a:schemeClr val="bg1"/>
                </a:solidFill>
                <a:effectLst/>
                <a:latin typeface="Nunito Sans" pitchFamily="2" charset="77"/>
              </a:rPr>
              <a:t>to learn why MDRT is the association for professionals who aspire for more.</a:t>
            </a:r>
            <a:endParaRPr lang="en-US" sz="2200" dirty="0">
              <a:solidFill>
                <a:schemeClr val="bg1"/>
              </a:solidFill>
              <a:effectLst/>
              <a:latin typeface="Nunito Sans" pitchFamily="2" charset="77"/>
            </a:endParaRPr>
          </a:p>
        </p:txBody>
      </p:sp>
      <p:pic>
        <p:nvPicPr>
          <p:cNvPr id="11" name="Picture 10" descr="Shape&#10;&#10;Description automatically generated">
            <a:extLst>
              <a:ext uri="{FF2B5EF4-FFF2-40B4-BE49-F238E27FC236}">
                <a16:creationId xmlns:a16="http://schemas.microsoft.com/office/drawing/2014/main" id="{E3A492D8-2846-A2D0-68E2-858ADBB8D606}"/>
              </a:ext>
            </a:extLst>
          </p:cNvPr>
          <p:cNvPicPr>
            <a:picLocks noChangeAspect="1"/>
          </p:cNvPicPr>
          <p:nvPr/>
        </p:nvPicPr>
        <p:blipFill>
          <a:blip r:embed="rId5"/>
          <a:stretch>
            <a:fillRect/>
          </a:stretch>
        </p:blipFill>
        <p:spPr>
          <a:xfrm>
            <a:off x="710075" y="539643"/>
            <a:ext cx="891511" cy="891511"/>
          </a:xfrm>
          <a:prstGeom prst="rect">
            <a:avLst/>
          </a:prstGeom>
        </p:spPr>
      </p:pic>
      <p:pic>
        <p:nvPicPr>
          <p:cNvPr id="15" name="Picture 14" descr="Icon&#10;&#10;Description automatically generated">
            <a:extLst>
              <a:ext uri="{FF2B5EF4-FFF2-40B4-BE49-F238E27FC236}">
                <a16:creationId xmlns:a16="http://schemas.microsoft.com/office/drawing/2014/main" id="{2A140811-C19E-D53D-2875-1667ABFD727A}"/>
              </a:ext>
            </a:extLst>
          </p:cNvPr>
          <p:cNvPicPr>
            <a:picLocks noChangeAspect="1"/>
          </p:cNvPicPr>
          <p:nvPr/>
        </p:nvPicPr>
        <p:blipFill>
          <a:blip r:embed="rId6"/>
          <a:stretch>
            <a:fillRect/>
          </a:stretch>
        </p:blipFill>
        <p:spPr>
          <a:xfrm>
            <a:off x="9508978" y="4147999"/>
            <a:ext cx="4627600" cy="4627600"/>
          </a:xfrm>
          <a:prstGeom prst="rect">
            <a:avLst/>
          </a:prstGeom>
        </p:spPr>
      </p:pic>
    </p:spTree>
    <p:extLst>
      <p:ext uri="{BB962C8B-B14F-4D97-AF65-F5344CB8AC3E}">
        <p14:creationId xmlns:p14="http://schemas.microsoft.com/office/powerpoint/2010/main" val="13682015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977E5C3187B8B45B000D936D03D1035" ma:contentTypeVersion="18" ma:contentTypeDescription="Create a new document." ma:contentTypeScope="" ma:versionID="944cd16969a046e8ad2112a98d70d77f">
  <xsd:schema xmlns:xsd="http://www.w3.org/2001/XMLSchema" xmlns:xs="http://www.w3.org/2001/XMLSchema" xmlns:p="http://schemas.microsoft.com/office/2006/metadata/properties" xmlns:ns2="dd7ade7f-585f-4724-b699-d74aa2bb1906" xmlns:ns3="1c8adbb5-4e9a-43bc-b2b9-668f976e3d9a" targetNamespace="http://schemas.microsoft.com/office/2006/metadata/properties" ma:root="true" ma:fieldsID="2116470797b7279594d9920d271be4fe" ns2:_="" ns3:_="">
    <xsd:import namespace="dd7ade7f-585f-4724-b699-d74aa2bb1906"/>
    <xsd:import namespace="1c8adbb5-4e9a-43bc-b2b9-668f976e3d9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7ade7f-585f-4724-b699-d74aa2bb19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4aef54e-38b7-40bf-b468-f8369c82bec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8adbb5-4e9a-43bc-b2b9-668f976e3d9a"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a75796a-c8fa-4258-bceb-9386fc3b38e8}" ma:internalName="TaxCatchAll" ma:showField="CatchAllData" ma:web="1c8adbb5-4e9a-43bc-b2b9-668f976e3d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c8adbb5-4e9a-43bc-b2b9-668f976e3d9a" xsi:nil="true"/>
    <lcf76f155ced4ddcb4097134ff3c332f xmlns="dd7ade7f-585f-4724-b699-d74aa2bb190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89F7AAB-A056-4FDA-9ECE-9005B3B6BF7B}"/>
</file>

<file path=customXml/itemProps2.xml><?xml version="1.0" encoding="utf-8"?>
<ds:datastoreItem xmlns:ds="http://schemas.openxmlformats.org/officeDocument/2006/customXml" ds:itemID="{85AC2140-501A-410E-A485-DA674CD47641}"/>
</file>

<file path=customXml/itemProps3.xml><?xml version="1.0" encoding="utf-8"?>
<ds:datastoreItem xmlns:ds="http://schemas.openxmlformats.org/officeDocument/2006/customXml" ds:itemID="{AACE4304-2AC0-4DD3-8FEA-AD2158DDECA8}"/>
</file>

<file path=docProps/app.xml><?xml version="1.0" encoding="utf-8"?>
<Properties xmlns="http://schemas.openxmlformats.org/officeDocument/2006/extended-properties" xmlns:vt="http://schemas.openxmlformats.org/officeDocument/2006/docPropsVTypes">
  <TotalTime>60</TotalTime>
  <Words>648</Words>
  <Application>Microsoft Macintosh PowerPoint</Application>
  <PresentationFormat>Widescreen</PresentationFormat>
  <Paragraphs>29</Paragraphs>
  <Slides>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Nunito Sans</vt:lpstr>
      <vt:lpstr>Nunito Sans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Garrett Bowhall</dc:creator>
  <cp:lastModifiedBy>David Altholz</cp:lastModifiedBy>
  <cp:revision>8</cp:revision>
  <dcterms:created xsi:type="dcterms:W3CDTF">2022-10-05T21:19:43Z</dcterms:created>
  <dcterms:modified xsi:type="dcterms:W3CDTF">2023-12-20T21:41:19Z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0x0101009977E5C3187B8B45B000D936D03D1035</vt:lpwstr>
  </property>
</Properties>
</file>