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BE49"/>
    <a:srgbClr val="017CBD"/>
    <a:srgbClr val="003262"/>
    <a:srgbClr val="1853A3"/>
    <a:srgbClr val="205F87"/>
    <a:srgbClr val="7AD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1"/>
    <p:restoredTop sz="94694"/>
  </p:normalViewPr>
  <p:slideViewPr>
    <p:cSldViewPr snapToGrid="0">
      <p:cViewPr varScale="1">
        <p:scale>
          <a:sx n="116" d="100"/>
          <a:sy n="116" d="100"/>
        </p:scale>
        <p:origin x="208"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9106E-A187-9A43-AEFA-488CB0701314}" type="datetimeFigureOut">
              <a:rPr lang="en-US" smtClean="0"/>
              <a:t>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B526A-2876-E54E-ACD5-A4B6915AD666}" type="slidenum">
              <a:rPr lang="en-US" smtClean="0"/>
              <a:t>‹#›</a:t>
            </a:fld>
            <a:endParaRPr lang="en-US"/>
          </a:p>
        </p:txBody>
      </p:sp>
    </p:spTree>
    <p:extLst>
      <p:ext uri="{BB962C8B-B14F-4D97-AF65-F5344CB8AC3E}">
        <p14:creationId xmlns:p14="http://schemas.microsoft.com/office/powerpoint/2010/main" val="295000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0B526A-2876-E54E-ACD5-A4B6915AD666}" type="slidenum">
              <a:rPr lang="en-US" smtClean="0"/>
              <a:t>4</a:t>
            </a:fld>
            <a:endParaRPr lang="en-US"/>
          </a:p>
        </p:txBody>
      </p:sp>
    </p:spTree>
    <p:extLst>
      <p:ext uri="{BB962C8B-B14F-4D97-AF65-F5344CB8AC3E}">
        <p14:creationId xmlns:p14="http://schemas.microsoft.com/office/powerpoint/2010/main" val="365914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0B526A-2876-E54E-ACD5-A4B6915AD666}" type="slidenum">
              <a:rPr lang="en-US" smtClean="0"/>
              <a:t>8</a:t>
            </a:fld>
            <a:endParaRPr lang="en-US"/>
          </a:p>
        </p:txBody>
      </p:sp>
    </p:spTree>
    <p:extLst>
      <p:ext uri="{BB962C8B-B14F-4D97-AF65-F5344CB8AC3E}">
        <p14:creationId xmlns:p14="http://schemas.microsoft.com/office/powerpoint/2010/main" val="44083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DEA5-5234-A309-B625-496AB767F0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A9CA14-40F9-59F3-4FD5-510F51B6D9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C4018C-BA98-BD00-149F-B536643E61A2}"/>
              </a:ext>
            </a:extLst>
          </p:cNvPr>
          <p:cNvSpPr>
            <a:spLocks noGrp="1"/>
          </p:cNvSpPr>
          <p:nvPr>
            <p:ph type="dt" sz="half" idx="10"/>
          </p:nvPr>
        </p:nvSpPr>
        <p:spPr/>
        <p:txBody>
          <a:bodyPr/>
          <a:lstStyle/>
          <a:p>
            <a:fld id="{874CEEB1-7A6D-7F4C-B948-B027D26CC510}" type="datetimeFigureOut">
              <a:rPr lang="en-US" smtClean="0"/>
              <a:t>12/20/23</a:t>
            </a:fld>
            <a:endParaRPr lang="en-US"/>
          </a:p>
        </p:txBody>
      </p:sp>
      <p:sp>
        <p:nvSpPr>
          <p:cNvPr id="5" name="Footer Placeholder 4">
            <a:extLst>
              <a:ext uri="{FF2B5EF4-FFF2-40B4-BE49-F238E27FC236}">
                <a16:creationId xmlns:a16="http://schemas.microsoft.com/office/drawing/2014/main" id="{FF87BD60-1A53-50A2-BB6B-80BBDFDA0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444D3-2D9C-E3F8-FDCD-982252EA530F}"/>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357807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715D-1E83-BEAA-9560-8BA49D0AA2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465084-C6D8-A990-8ACC-9CF5807F6F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66728-DFFD-48E0-AA29-A7DC2130938A}"/>
              </a:ext>
            </a:extLst>
          </p:cNvPr>
          <p:cNvSpPr>
            <a:spLocks noGrp="1"/>
          </p:cNvSpPr>
          <p:nvPr>
            <p:ph type="dt" sz="half" idx="10"/>
          </p:nvPr>
        </p:nvSpPr>
        <p:spPr/>
        <p:txBody>
          <a:bodyPr/>
          <a:lstStyle/>
          <a:p>
            <a:fld id="{874CEEB1-7A6D-7F4C-B948-B027D26CC510}" type="datetimeFigureOut">
              <a:rPr lang="en-US" smtClean="0"/>
              <a:t>12/20/23</a:t>
            </a:fld>
            <a:endParaRPr lang="en-US"/>
          </a:p>
        </p:txBody>
      </p:sp>
      <p:sp>
        <p:nvSpPr>
          <p:cNvPr id="5" name="Footer Placeholder 4">
            <a:extLst>
              <a:ext uri="{FF2B5EF4-FFF2-40B4-BE49-F238E27FC236}">
                <a16:creationId xmlns:a16="http://schemas.microsoft.com/office/drawing/2014/main" id="{AD731C3C-4675-36BD-D172-5CA08B292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A37B7-AA28-B09E-CA9A-8AEED2D9FE94}"/>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81911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FE58FE-E57E-741D-D4C3-5A29CEEEDA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65AF18-CD96-4F82-605E-730F148828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62C24-DFA7-18E9-6AF1-0A32DAB7F679}"/>
              </a:ext>
            </a:extLst>
          </p:cNvPr>
          <p:cNvSpPr>
            <a:spLocks noGrp="1"/>
          </p:cNvSpPr>
          <p:nvPr>
            <p:ph type="dt" sz="half" idx="10"/>
          </p:nvPr>
        </p:nvSpPr>
        <p:spPr/>
        <p:txBody>
          <a:bodyPr/>
          <a:lstStyle/>
          <a:p>
            <a:fld id="{874CEEB1-7A6D-7F4C-B948-B027D26CC510}" type="datetimeFigureOut">
              <a:rPr lang="en-US" smtClean="0"/>
              <a:t>12/20/23</a:t>
            </a:fld>
            <a:endParaRPr lang="en-US"/>
          </a:p>
        </p:txBody>
      </p:sp>
      <p:sp>
        <p:nvSpPr>
          <p:cNvPr id="5" name="Footer Placeholder 4">
            <a:extLst>
              <a:ext uri="{FF2B5EF4-FFF2-40B4-BE49-F238E27FC236}">
                <a16:creationId xmlns:a16="http://schemas.microsoft.com/office/drawing/2014/main" id="{C4D67E85-34E6-D58C-9808-D42EA4799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5A424-0627-DAAF-A6DC-67FFE947FE93}"/>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168164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C6BA-CF1A-7E3E-888D-0AAFF7353F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990810-4D6C-456A-4841-005386FE3E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2A0669-6DB4-2308-4E7E-5A341D937618}"/>
              </a:ext>
            </a:extLst>
          </p:cNvPr>
          <p:cNvSpPr>
            <a:spLocks noGrp="1"/>
          </p:cNvSpPr>
          <p:nvPr>
            <p:ph type="dt" sz="half" idx="10"/>
          </p:nvPr>
        </p:nvSpPr>
        <p:spPr/>
        <p:txBody>
          <a:bodyPr/>
          <a:lstStyle/>
          <a:p>
            <a:fld id="{874CEEB1-7A6D-7F4C-B948-B027D26CC510}" type="datetimeFigureOut">
              <a:rPr lang="en-US" smtClean="0"/>
              <a:t>12/20/23</a:t>
            </a:fld>
            <a:endParaRPr lang="en-US"/>
          </a:p>
        </p:txBody>
      </p:sp>
      <p:sp>
        <p:nvSpPr>
          <p:cNvPr id="5" name="Footer Placeholder 4">
            <a:extLst>
              <a:ext uri="{FF2B5EF4-FFF2-40B4-BE49-F238E27FC236}">
                <a16:creationId xmlns:a16="http://schemas.microsoft.com/office/drawing/2014/main" id="{4CD1FB56-5141-A834-4BE3-8EA64D8E8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BB86D-D9DE-BDB5-578F-6BA4FC9F67D6}"/>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16276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3DF0-F659-5DF9-1F43-DDB3B919BB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3D7F2D-1B52-FE63-C655-075EFBF06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93A6C6-79D1-AE2F-4BD6-6F2710AAE26C}"/>
              </a:ext>
            </a:extLst>
          </p:cNvPr>
          <p:cNvSpPr>
            <a:spLocks noGrp="1"/>
          </p:cNvSpPr>
          <p:nvPr>
            <p:ph type="dt" sz="half" idx="10"/>
          </p:nvPr>
        </p:nvSpPr>
        <p:spPr/>
        <p:txBody>
          <a:bodyPr/>
          <a:lstStyle/>
          <a:p>
            <a:fld id="{874CEEB1-7A6D-7F4C-B948-B027D26CC510}" type="datetimeFigureOut">
              <a:rPr lang="en-US" smtClean="0"/>
              <a:t>12/20/23</a:t>
            </a:fld>
            <a:endParaRPr lang="en-US"/>
          </a:p>
        </p:txBody>
      </p:sp>
      <p:sp>
        <p:nvSpPr>
          <p:cNvPr id="5" name="Footer Placeholder 4">
            <a:extLst>
              <a:ext uri="{FF2B5EF4-FFF2-40B4-BE49-F238E27FC236}">
                <a16:creationId xmlns:a16="http://schemas.microsoft.com/office/drawing/2014/main" id="{94F51979-5246-DC46-2703-BE5FAD5A3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F6635-4A13-BF7F-3EC1-EC1B594095D3}"/>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376252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5B45-BEE8-91AF-D815-D43E1408F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C1FF61-B9EC-C0D7-0045-9FCE05A494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880D73-53A1-FDF6-FBDA-08E9A92DDD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CECEDB-AB60-C7D7-DAE3-270695D3225F}"/>
              </a:ext>
            </a:extLst>
          </p:cNvPr>
          <p:cNvSpPr>
            <a:spLocks noGrp="1"/>
          </p:cNvSpPr>
          <p:nvPr>
            <p:ph type="dt" sz="half" idx="10"/>
          </p:nvPr>
        </p:nvSpPr>
        <p:spPr/>
        <p:txBody>
          <a:bodyPr/>
          <a:lstStyle/>
          <a:p>
            <a:fld id="{874CEEB1-7A6D-7F4C-B948-B027D26CC510}" type="datetimeFigureOut">
              <a:rPr lang="en-US" smtClean="0"/>
              <a:t>12/20/23</a:t>
            </a:fld>
            <a:endParaRPr lang="en-US"/>
          </a:p>
        </p:txBody>
      </p:sp>
      <p:sp>
        <p:nvSpPr>
          <p:cNvPr id="6" name="Footer Placeholder 5">
            <a:extLst>
              <a:ext uri="{FF2B5EF4-FFF2-40B4-BE49-F238E27FC236}">
                <a16:creationId xmlns:a16="http://schemas.microsoft.com/office/drawing/2014/main" id="{B70B4697-8DCE-2DA8-B06E-72ECA153A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FE4E4-D3D1-96D1-2C49-CF012B959A39}"/>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218217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8BA1-7D00-27C3-7F96-946864D410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C53B8F-6573-A579-A51E-D539AAD0B6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674C28-86BD-2F17-9F8B-3C5CA00556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510A17-545C-7B9C-3314-A4E761C94D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5764B9-AA04-8081-3800-DA3B4A82BE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8CB90F-5A5E-5781-B1D6-D474913FC2F1}"/>
              </a:ext>
            </a:extLst>
          </p:cNvPr>
          <p:cNvSpPr>
            <a:spLocks noGrp="1"/>
          </p:cNvSpPr>
          <p:nvPr>
            <p:ph type="dt" sz="half" idx="10"/>
          </p:nvPr>
        </p:nvSpPr>
        <p:spPr/>
        <p:txBody>
          <a:bodyPr/>
          <a:lstStyle/>
          <a:p>
            <a:fld id="{874CEEB1-7A6D-7F4C-B948-B027D26CC510}" type="datetimeFigureOut">
              <a:rPr lang="en-US" smtClean="0"/>
              <a:t>12/20/23</a:t>
            </a:fld>
            <a:endParaRPr lang="en-US"/>
          </a:p>
        </p:txBody>
      </p:sp>
      <p:sp>
        <p:nvSpPr>
          <p:cNvPr id="8" name="Footer Placeholder 7">
            <a:extLst>
              <a:ext uri="{FF2B5EF4-FFF2-40B4-BE49-F238E27FC236}">
                <a16:creationId xmlns:a16="http://schemas.microsoft.com/office/drawing/2014/main" id="{287D188A-E7CE-2F69-7160-A3783481E1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BAFB5F-E088-2902-F84F-A21D16402C3D}"/>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221514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396E-2A34-0DBC-EE76-E879CD53AF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4A04FE-5613-7891-EE3A-9746DE89E46E}"/>
              </a:ext>
            </a:extLst>
          </p:cNvPr>
          <p:cNvSpPr>
            <a:spLocks noGrp="1"/>
          </p:cNvSpPr>
          <p:nvPr>
            <p:ph type="dt" sz="half" idx="10"/>
          </p:nvPr>
        </p:nvSpPr>
        <p:spPr/>
        <p:txBody>
          <a:bodyPr/>
          <a:lstStyle/>
          <a:p>
            <a:fld id="{874CEEB1-7A6D-7F4C-B948-B027D26CC510}" type="datetimeFigureOut">
              <a:rPr lang="en-US" smtClean="0"/>
              <a:t>12/20/23</a:t>
            </a:fld>
            <a:endParaRPr lang="en-US"/>
          </a:p>
        </p:txBody>
      </p:sp>
      <p:sp>
        <p:nvSpPr>
          <p:cNvPr id="4" name="Footer Placeholder 3">
            <a:extLst>
              <a:ext uri="{FF2B5EF4-FFF2-40B4-BE49-F238E27FC236}">
                <a16:creationId xmlns:a16="http://schemas.microsoft.com/office/drawing/2014/main" id="{03A96978-0076-A392-FAC8-1C56D75F38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B35640-C617-FDF4-D179-C7ECED4D7817}"/>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382251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24CFC-CEA4-398D-6927-71AF416D3CAE}"/>
              </a:ext>
            </a:extLst>
          </p:cNvPr>
          <p:cNvSpPr>
            <a:spLocks noGrp="1"/>
          </p:cNvSpPr>
          <p:nvPr>
            <p:ph type="dt" sz="half" idx="10"/>
          </p:nvPr>
        </p:nvSpPr>
        <p:spPr/>
        <p:txBody>
          <a:bodyPr/>
          <a:lstStyle/>
          <a:p>
            <a:fld id="{874CEEB1-7A6D-7F4C-B948-B027D26CC510}" type="datetimeFigureOut">
              <a:rPr lang="en-US" smtClean="0"/>
              <a:t>12/20/23</a:t>
            </a:fld>
            <a:endParaRPr lang="en-US"/>
          </a:p>
        </p:txBody>
      </p:sp>
      <p:sp>
        <p:nvSpPr>
          <p:cNvPr id="3" name="Footer Placeholder 2">
            <a:extLst>
              <a:ext uri="{FF2B5EF4-FFF2-40B4-BE49-F238E27FC236}">
                <a16:creationId xmlns:a16="http://schemas.microsoft.com/office/drawing/2014/main" id="{A2B375A1-BB02-8FA3-6E57-0056D893D7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36F6A8-3D66-9475-90C9-85C42ABB92F9}"/>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341623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9ED4-B735-C158-F100-A167472EC1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9F7EB9-B43A-FF8A-7B80-2363031B2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354DC6-2413-65FB-4812-94AB5FC55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DDBE8-4366-4379-B3DE-B1099EB4D27A}"/>
              </a:ext>
            </a:extLst>
          </p:cNvPr>
          <p:cNvSpPr>
            <a:spLocks noGrp="1"/>
          </p:cNvSpPr>
          <p:nvPr>
            <p:ph type="dt" sz="half" idx="10"/>
          </p:nvPr>
        </p:nvSpPr>
        <p:spPr/>
        <p:txBody>
          <a:bodyPr/>
          <a:lstStyle/>
          <a:p>
            <a:fld id="{874CEEB1-7A6D-7F4C-B948-B027D26CC510}" type="datetimeFigureOut">
              <a:rPr lang="en-US" smtClean="0"/>
              <a:t>12/20/23</a:t>
            </a:fld>
            <a:endParaRPr lang="en-US"/>
          </a:p>
        </p:txBody>
      </p:sp>
      <p:sp>
        <p:nvSpPr>
          <p:cNvPr id="6" name="Footer Placeholder 5">
            <a:extLst>
              <a:ext uri="{FF2B5EF4-FFF2-40B4-BE49-F238E27FC236}">
                <a16:creationId xmlns:a16="http://schemas.microsoft.com/office/drawing/2014/main" id="{7408ED5E-AD0B-AAE6-1CFD-3D597269F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529BD1-EDB5-06BF-1409-318F0DFB2623}"/>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254603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5C15-13BC-5F92-6824-1DBD0FDDF2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0209B8-1D9E-8E5B-4F33-2779DB2388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755438-62A8-F5DC-62CE-CA5CD0F0B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83BA7-5309-1C11-5980-34128A9AFBE6}"/>
              </a:ext>
            </a:extLst>
          </p:cNvPr>
          <p:cNvSpPr>
            <a:spLocks noGrp="1"/>
          </p:cNvSpPr>
          <p:nvPr>
            <p:ph type="dt" sz="half" idx="10"/>
          </p:nvPr>
        </p:nvSpPr>
        <p:spPr/>
        <p:txBody>
          <a:bodyPr/>
          <a:lstStyle/>
          <a:p>
            <a:fld id="{874CEEB1-7A6D-7F4C-B948-B027D26CC510}" type="datetimeFigureOut">
              <a:rPr lang="en-US" smtClean="0"/>
              <a:t>12/20/23</a:t>
            </a:fld>
            <a:endParaRPr lang="en-US"/>
          </a:p>
        </p:txBody>
      </p:sp>
      <p:sp>
        <p:nvSpPr>
          <p:cNvPr id="6" name="Footer Placeholder 5">
            <a:extLst>
              <a:ext uri="{FF2B5EF4-FFF2-40B4-BE49-F238E27FC236}">
                <a16:creationId xmlns:a16="http://schemas.microsoft.com/office/drawing/2014/main" id="{E228C380-4852-45C9-AFBD-F85C28ACA1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8A78E-598F-4CC9-94A9-6650A9BCB0DD}"/>
              </a:ext>
            </a:extLst>
          </p:cNvPr>
          <p:cNvSpPr>
            <a:spLocks noGrp="1"/>
          </p:cNvSpPr>
          <p:nvPr>
            <p:ph type="sldNum" sz="quarter" idx="12"/>
          </p:nvPr>
        </p:nvSpPr>
        <p:spPr/>
        <p:txBody>
          <a:bodyPr/>
          <a:lstStyle/>
          <a:p>
            <a:fld id="{0E95C764-E0FB-2649-A876-38E40997E142}" type="slidenum">
              <a:rPr lang="en-US" smtClean="0"/>
              <a:t>‹#›</a:t>
            </a:fld>
            <a:endParaRPr lang="en-US"/>
          </a:p>
        </p:txBody>
      </p:sp>
    </p:spTree>
    <p:extLst>
      <p:ext uri="{BB962C8B-B14F-4D97-AF65-F5344CB8AC3E}">
        <p14:creationId xmlns:p14="http://schemas.microsoft.com/office/powerpoint/2010/main" val="28034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65C5E-CE7E-75E5-B043-E7FBA3FDF3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7F3A1E-0743-D9B9-0DD7-9DEAD7D8E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C3432-B78B-E910-7103-A264D8D14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CEEB1-7A6D-7F4C-B948-B027D26CC510}" type="datetimeFigureOut">
              <a:rPr lang="en-US" smtClean="0"/>
              <a:t>12/20/23</a:t>
            </a:fld>
            <a:endParaRPr lang="en-US"/>
          </a:p>
        </p:txBody>
      </p:sp>
      <p:sp>
        <p:nvSpPr>
          <p:cNvPr id="5" name="Footer Placeholder 4">
            <a:extLst>
              <a:ext uri="{FF2B5EF4-FFF2-40B4-BE49-F238E27FC236}">
                <a16:creationId xmlns:a16="http://schemas.microsoft.com/office/drawing/2014/main" id="{49F91C19-1B00-E52B-BB06-2686AAD93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7D3436-97C1-06E9-EDA4-ECBF1BD16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5C764-E0FB-2649-A876-38E40997E142}" type="slidenum">
              <a:rPr lang="en-US" smtClean="0"/>
              <a:t>‹#›</a:t>
            </a:fld>
            <a:endParaRPr lang="en-US"/>
          </a:p>
        </p:txBody>
      </p:sp>
    </p:spTree>
    <p:extLst>
      <p:ext uri="{BB962C8B-B14F-4D97-AF65-F5344CB8AC3E}">
        <p14:creationId xmlns:p14="http://schemas.microsoft.com/office/powerpoint/2010/main" val="153204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8BF4CAF7-F71C-5C41-0454-1320D01BA8FB}"/>
              </a:ext>
            </a:extLst>
          </p:cNvPr>
          <p:cNvPicPr>
            <a:picLocks noChangeAspect="1"/>
          </p:cNvPicPr>
          <p:nvPr/>
        </p:nvPicPr>
        <p:blipFill>
          <a:blip r:embed="rId2"/>
          <a:stretch>
            <a:fillRect/>
          </a:stretch>
        </p:blipFill>
        <p:spPr>
          <a:xfrm>
            <a:off x="4673600" y="2095500"/>
            <a:ext cx="2844800" cy="2667000"/>
          </a:xfrm>
          <a:prstGeom prst="rect">
            <a:avLst/>
          </a:prstGeom>
        </p:spPr>
      </p:pic>
      <p:pic>
        <p:nvPicPr>
          <p:cNvPr id="7" name="Picture 6" descr="Background pattern&#10;&#10;Description automatically generated">
            <a:extLst>
              <a:ext uri="{FF2B5EF4-FFF2-40B4-BE49-F238E27FC236}">
                <a16:creationId xmlns:a16="http://schemas.microsoft.com/office/drawing/2014/main" id="{1F9E41A3-027D-7893-0809-25961D71A785}"/>
              </a:ext>
            </a:extLst>
          </p:cNvPr>
          <p:cNvPicPr>
            <a:picLocks noChangeAspect="1"/>
          </p:cNvPicPr>
          <p:nvPr/>
        </p:nvPicPr>
        <p:blipFill>
          <a:blip r:embed="rId3"/>
          <a:stretch>
            <a:fillRect/>
          </a:stretch>
        </p:blipFill>
        <p:spPr>
          <a:xfrm>
            <a:off x="6350" y="0"/>
            <a:ext cx="12185650" cy="686157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C04D1CD-C8EE-E1AB-87AC-861FC0B8E1CE}"/>
              </a:ext>
            </a:extLst>
          </p:cNvPr>
          <p:cNvPicPr>
            <a:picLocks noChangeAspect="1"/>
          </p:cNvPicPr>
          <p:nvPr/>
        </p:nvPicPr>
        <p:blipFill>
          <a:blip r:embed="rId4"/>
          <a:stretch>
            <a:fillRect/>
          </a:stretch>
        </p:blipFill>
        <p:spPr>
          <a:xfrm>
            <a:off x="3033643" y="2492375"/>
            <a:ext cx="6124713" cy="1873250"/>
          </a:xfrm>
          <a:prstGeom prst="rect">
            <a:avLst/>
          </a:prstGeom>
        </p:spPr>
      </p:pic>
    </p:spTree>
    <p:extLst>
      <p:ext uri="{BB962C8B-B14F-4D97-AF65-F5344CB8AC3E}">
        <p14:creationId xmlns:p14="http://schemas.microsoft.com/office/powerpoint/2010/main" val="172142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9243114-E3C0-9CDC-FA7C-6DFF73C4BA39}"/>
              </a:ext>
            </a:extLst>
          </p:cNvPr>
          <p:cNvSpPr txBox="1"/>
          <p:nvPr/>
        </p:nvSpPr>
        <p:spPr>
          <a:xfrm>
            <a:off x="659337" y="1676399"/>
            <a:ext cx="6361902" cy="4216539"/>
          </a:xfrm>
          <a:prstGeom prst="rect">
            <a:avLst/>
          </a:prstGeom>
          <a:noFill/>
        </p:spPr>
        <p:txBody>
          <a:bodyPr wrap="square" rtlCol="0">
            <a:spAutoFit/>
          </a:bodyPr>
          <a:lstStyle/>
          <a:p>
            <a:pPr>
              <a:lnSpc>
                <a:spcPts val="5000"/>
              </a:lnSpc>
            </a:pPr>
            <a:r>
              <a:rPr lang="en-US" sz="2000" b="1" dirty="0">
                <a:solidFill>
                  <a:srgbClr val="0F2B5A"/>
                </a:solidFill>
                <a:effectLst/>
                <a:latin typeface="Nunito Sans" pitchFamily="2" charset="77"/>
              </a:rPr>
              <a:t>The MDRT Family of Brands</a:t>
            </a:r>
            <a:endParaRPr lang="en-US" sz="2000" dirty="0">
              <a:solidFill>
                <a:srgbClr val="0F2B5A"/>
              </a:solidFill>
              <a:effectLst/>
              <a:latin typeface="Nunito Sans" pitchFamily="2" charset="77"/>
            </a:endParaRPr>
          </a:p>
          <a:p>
            <a:pPr>
              <a:lnSpc>
                <a:spcPts val="5000"/>
              </a:lnSpc>
            </a:pPr>
            <a:r>
              <a:rPr lang="en-US" sz="3700" dirty="0">
                <a:solidFill>
                  <a:schemeClr val="tx1">
                    <a:lumMod val="75000"/>
                    <a:lumOff val="25000"/>
                  </a:schemeClr>
                </a:solidFill>
                <a:effectLst/>
                <a:latin typeface="Nunito Sans Light" pitchFamily="2" charset="77"/>
              </a:rPr>
              <a:t>Equips financial services professionals to </a:t>
            </a:r>
            <a:br>
              <a:rPr lang="en-US" sz="3700" dirty="0">
                <a:effectLst/>
                <a:latin typeface="Nunito Sans Light" pitchFamily="2" charset="77"/>
              </a:rPr>
            </a:br>
            <a:r>
              <a:rPr lang="en-US" sz="3700" b="1" dirty="0">
                <a:solidFill>
                  <a:srgbClr val="0092B3"/>
                </a:solidFill>
                <a:effectLst/>
                <a:latin typeface="Nunito Sans" pitchFamily="2" charset="77"/>
              </a:rPr>
              <a:t>Rise.</a:t>
            </a:r>
            <a:r>
              <a:rPr lang="en-US" sz="3700" b="1" dirty="0">
                <a:effectLst/>
                <a:latin typeface="Nunito Sans" pitchFamily="2" charset="77"/>
              </a:rPr>
              <a:t> </a:t>
            </a:r>
            <a:r>
              <a:rPr lang="en-US" sz="3700" b="1" dirty="0">
                <a:solidFill>
                  <a:srgbClr val="1B3665"/>
                </a:solidFill>
                <a:effectLst/>
                <a:latin typeface="Nunito Sans" pitchFamily="2" charset="77"/>
              </a:rPr>
              <a:t>Excel.</a:t>
            </a:r>
            <a:r>
              <a:rPr lang="en-US" sz="3700" b="1" dirty="0">
                <a:effectLst/>
                <a:latin typeface="Nunito Sans" pitchFamily="2" charset="77"/>
              </a:rPr>
              <a:t> </a:t>
            </a:r>
            <a:r>
              <a:rPr lang="en-US" sz="3700" b="1" dirty="0">
                <a:solidFill>
                  <a:srgbClr val="F3A036"/>
                </a:solidFill>
                <a:effectLst/>
                <a:latin typeface="Nunito Sans" pitchFamily="2" charset="77"/>
              </a:rPr>
              <a:t>Lead.</a:t>
            </a:r>
            <a:r>
              <a:rPr lang="en-US" sz="3700" b="1" dirty="0">
                <a:effectLst/>
                <a:latin typeface="Nunito Sans" pitchFamily="2" charset="77"/>
              </a:rPr>
              <a:t> </a:t>
            </a:r>
            <a:br>
              <a:rPr lang="en-US" sz="3700" b="1" dirty="0">
                <a:effectLst/>
                <a:latin typeface="Nunito Sans" pitchFamily="2" charset="77"/>
              </a:rPr>
            </a:br>
            <a:r>
              <a:rPr lang="en-US" sz="3700" dirty="0">
                <a:solidFill>
                  <a:schemeClr val="tx1">
                    <a:lumMod val="75000"/>
                    <a:lumOff val="25000"/>
                  </a:schemeClr>
                </a:solidFill>
                <a:effectLst/>
                <a:latin typeface="Nunito Sans Light" pitchFamily="2" charset="77"/>
              </a:rPr>
              <a:t>Throughout every stage </a:t>
            </a:r>
            <a:br>
              <a:rPr lang="en-US" sz="3700" dirty="0">
                <a:solidFill>
                  <a:schemeClr val="tx1">
                    <a:lumMod val="75000"/>
                    <a:lumOff val="25000"/>
                  </a:schemeClr>
                </a:solidFill>
                <a:effectLst/>
                <a:latin typeface="Nunito Sans Light" pitchFamily="2" charset="77"/>
              </a:rPr>
            </a:br>
            <a:r>
              <a:rPr lang="en-US" sz="3700" dirty="0">
                <a:solidFill>
                  <a:schemeClr val="tx1">
                    <a:lumMod val="75000"/>
                    <a:lumOff val="25000"/>
                  </a:schemeClr>
                </a:solidFill>
                <a:effectLst/>
                <a:latin typeface="Nunito Sans Light" pitchFamily="2" charset="77"/>
              </a:rPr>
              <a:t>of their career journey.</a:t>
            </a:r>
          </a:p>
          <a:p>
            <a:endParaRPr lang="en-US" dirty="0"/>
          </a:p>
        </p:txBody>
      </p:sp>
      <p:pic>
        <p:nvPicPr>
          <p:cNvPr id="14" name="Picture 13">
            <a:extLst>
              <a:ext uri="{FF2B5EF4-FFF2-40B4-BE49-F238E27FC236}">
                <a16:creationId xmlns:a16="http://schemas.microsoft.com/office/drawing/2014/main" id="{6C285ED0-0D3C-6027-BE41-3B9D8FB5CEAF}"/>
              </a:ext>
            </a:extLst>
          </p:cNvPr>
          <p:cNvPicPr>
            <a:picLocks noChangeAspect="1"/>
          </p:cNvPicPr>
          <p:nvPr/>
        </p:nvPicPr>
        <p:blipFill>
          <a:blip r:embed="rId2"/>
          <a:srcRect/>
          <a:stretch/>
        </p:blipFill>
        <p:spPr>
          <a:xfrm>
            <a:off x="6759819" y="1476645"/>
            <a:ext cx="4770488" cy="4927600"/>
          </a:xfrm>
          <a:prstGeom prst="rect">
            <a:avLst/>
          </a:prstGeom>
        </p:spPr>
      </p:pic>
      <p:pic>
        <p:nvPicPr>
          <p:cNvPr id="2" name="Picture 1">
            <a:extLst>
              <a:ext uri="{FF2B5EF4-FFF2-40B4-BE49-F238E27FC236}">
                <a16:creationId xmlns:a16="http://schemas.microsoft.com/office/drawing/2014/main" id="{0D65E03A-74E6-DFAE-0EB6-389769E9FFA2}"/>
              </a:ext>
            </a:extLst>
          </p:cNvPr>
          <p:cNvPicPr>
            <a:picLocks noChangeAspect="1"/>
          </p:cNvPicPr>
          <p:nvPr/>
        </p:nvPicPr>
        <p:blipFill>
          <a:blip r:embed="rId3"/>
          <a:srcRect/>
          <a:stretch/>
        </p:blipFill>
        <p:spPr>
          <a:xfrm>
            <a:off x="6" y="-1"/>
            <a:ext cx="12191994" cy="1256403"/>
          </a:xfrm>
          <a:prstGeom prst="rect">
            <a:avLst/>
          </a:prstGeom>
        </p:spPr>
      </p:pic>
    </p:spTree>
    <p:extLst>
      <p:ext uri="{BB962C8B-B14F-4D97-AF65-F5344CB8AC3E}">
        <p14:creationId xmlns:p14="http://schemas.microsoft.com/office/powerpoint/2010/main" val="76386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9243114-E3C0-9CDC-FA7C-6DFF73C4BA39}"/>
              </a:ext>
            </a:extLst>
          </p:cNvPr>
          <p:cNvSpPr txBox="1"/>
          <p:nvPr/>
        </p:nvSpPr>
        <p:spPr>
          <a:xfrm>
            <a:off x="659337" y="1676399"/>
            <a:ext cx="6361902" cy="3394519"/>
          </a:xfrm>
          <a:prstGeom prst="rect">
            <a:avLst/>
          </a:prstGeom>
          <a:noFill/>
        </p:spPr>
        <p:txBody>
          <a:bodyPr wrap="square" rtlCol="0">
            <a:spAutoFit/>
          </a:bodyPr>
          <a:lstStyle/>
          <a:p>
            <a:pPr>
              <a:lnSpc>
                <a:spcPts val="2600"/>
              </a:lnSpc>
              <a:spcAft>
                <a:spcPts val="1200"/>
              </a:spcAft>
            </a:pPr>
            <a:r>
              <a:rPr lang="en-US" sz="2000" b="1" dirty="0">
                <a:solidFill>
                  <a:srgbClr val="6EBE49"/>
                </a:solidFill>
                <a:effectLst/>
                <a:latin typeface="Nunito Sans" pitchFamily="2" charset="77"/>
              </a:rPr>
              <a:t>What is the mission of MDRT Academy?</a:t>
            </a:r>
            <a:endParaRPr lang="en-US" sz="2000" dirty="0">
              <a:solidFill>
                <a:schemeClr val="tx1">
                  <a:lumMod val="75000"/>
                  <a:lumOff val="25000"/>
                </a:schemeClr>
              </a:solidFill>
              <a:effectLst/>
              <a:latin typeface="Nunito Sans Light" pitchFamily="2" charset="77"/>
            </a:endParaRPr>
          </a:p>
          <a:p>
            <a:pPr>
              <a:lnSpc>
                <a:spcPts val="2600"/>
              </a:lnSpc>
              <a:spcAft>
                <a:spcPts val="1200"/>
              </a:spcAft>
            </a:pPr>
            <a:r>
              <a:rPr lang="en-US" sz="2000" dirty="0">
                <a:solidFill>
                  <a:srgbClr val="282424"/>
                </a:solidFill>
                <a:effectLst/>
                <a:latin typeface="Nunito Sans Light" pitchFamily="2" charset="77"/>
              </a:rPr>
              <a:t>The MDRT Academy was built with a singular focus: helping your advisors go further than they ever thought, faster than they ever imagined, while becoming finer at their craft. With the culture, member expertise and best practices of MDRT behind the offerings, producers can achieve sustainable levels of production and attain MDRT status. </a:t>
            </a:r>
            <a:endParaRPr lang="en-US" sz="2000" b="1" dirty="0">
              <a:solidFill>
                <a:srgbClr val="282424"/>
              </a:solidFill>
              <a:effectLst/>
              <a:latin typeface="Nunito Sans" pitchFamily="2" charset="77"/>
            </a:endParaRPr>
          </a:p>
          <a:p>
            <a:pPr>
              <a:lnSpc>
                <a:spcPts val="2600"/>
              </a:lnSpc>
              <a:spcAft>
                <a:spcPts val="1200"/>
              </a:spcAft>
            </a:pPr>
            <a:r>
              <a:rPr lang="en-US" sz="2000" b="1" dirty="0">
                <a:solidFill>
                  <a:srgbClr val="282424"/>
                </a:solidFill>
                <a:effectLst/>
                <a:latin typeface="Nunito Sans SemiBold" pitchFamily="2" charset="77"/>
              </a:rPr>
              <a:t>Master best practices from the best in the business.</a:t>
            </a:r>
          </a:p>
        </p:txBody>
      </p:sp>
      <p:sp>
        <p:nvSpPr>
          <p:cNvPr id="2" name="Rectangle 1">
            <a:extLst>
              <a:ext uri="{FF2B5EF4-FFF2-40B4-BE49-F238E27FC236}">
                <a16:creationId xmlns:a16="http://schemas.microsoft.com/office/drawing/2014/main" id="{6912B805-EB50-BF09-9DCF-BEFA492EEF3F}"/>
              </a:ext>
            </a:extLst>
          </p:cNvPr>
          <p:cNvSpPr/>
          <p:nvPr/>
        </p:nvSpPr>
        <p:spPr>
          <a:xfrm>
            <a:off x="7555424" y="1768547"/>
            <a:ext cx="3897823" cy="5089453"/>
          </a:xfrm>
          <a:prstGeom prst="rect">
            <a:avLst/>
          </a:prstGeom>
          <a:solidFill>
            <a:srgbClr val="00326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nchorCtr="0"/>
          <a:lstStyle/>
          <a:p>
            <a:pPr>
              <a:lnSpc>
                <a:spcPts val="2600"/>
              </a:lnSpc>
            </a:pPr>
            <a:r>
              <a:rPr lang="en-US" b="1" dirty="0">
                <a:solidFill>
                  <a:srgbClr val="6EBE49"/>
                </a:solidFill>
                <a:effectLst/>
                <a:latin typeface="Nunito Sans" pitchFamily="2" charset="77"/>
              </a:rPr>
              <a:t>Membership</a:t>
            </a:r>
            <a:endParaRPr lang="en-US" dirty="0">
              <a:solidFill>
                <a:srgbClr val="6EBE49"/>
              </a:solidFill>
              <a:effectLst/>
              <a:latin typeface="Nunito Sans" pitchFamily="2" charset="77"/>
            </a:endParaRPr>
          </a:p>
          <a:p>
            <a:pPr>
              <a:lnSpc>
                <a:spcPts val="2600"/>
              </a:lnSpc>
            </a:pPr>
            <a:endParaRPr lang="en-US" b="1" dirty="0">
              <a:effectLst/>
              <a:latin typeface="Nunito Sans" pitchFamily="2" charset="77"/>
            </a:endParaRPr>
          </a:p>
          <a:p>
            <a:pPr>
              <a:lnSpc>
                <a:spcPts val="2600"/>
              </a:lnSpc>
            </a:pPr>
            <a:r>
              <a:rPr lang="en-US" b="1" dirty="0">
                <a:effectLst/>
                <a:latin typeface="Nunito Sans" pitchFamily="2" charset="77"/>
              </a:rPr>
              <a:t>Requirements</a:t>
            </a:r>
            <a:endParaRPr lang="en-US" dirty="0">
              <a:effectLst/>
              <a:latin typeface="Nunito Sans" pitchFamily="2" charset="77"/>
            </a:endParaRPr>
          </a:p>
          <a:p>
            <a:pPr>
              <a:lnSpc>
                <a:spcPts val="2600"/>
              </a:lnSpc>
            </a:pPr>
            <a:r>
              <a:rPr lang="en-US" dirty="0">
                <a:effectLst/>
                <a:latin typeface="Nunito Sans" pitchFamily="2" charset="77"/>
              </a:rPr>
              <a:t>Advisors who aspire to qualify </a:t>
            </a:r>
            <a:br>
              <a:rPr lang="en-US" dirty="0">
                <a:effectLst/>
                <a:latin typeface="Nunito Sans" pitchFamily="2" charset="77"/>
              </a:rPr>
            </a:br>
            <a:r>
              <a:rPr lang="en-US" dirty="0">
                <a:effectLst/>
                <a:latin typeface="Nunito Sans" pitchFamily="2" charset="77"/>
              </a:rPr>
              <a:t>for MDRT</a:t>
            </a:r>
          </a:p>
          <a:p>
            <a:pPr>
              <a:lnSpc>
                <a:spcPts val="2600"/>
              </a:lnSpc>
            </a:pPr>
            <a:endParaRPr lang="en-US" b="1" dirty="0">
              <a:effectLst/>
              <a:latin typeface="Nunito Sans" pitchFamily="2" charset="77"/>
            </a:endParaRPr>
          </a:p>
          <a:p>
            <a:pPr>
              <a:lnSpc>
                <a:spcPts val="2600"/>
              </a:lnSpc>
            </a:pPr>
            <a:r>
              <a:rPr lang="en-US" b="1" dirty="0">
                <a:effectLst/>
                <a:latin typeface="Nunito Sans" pitchFamily="2" charset="77"/>
              </a:rPr>
              <a:t>Join anytime</a:t>
            </a:r>
            <a:endParaRPr lang="en-US" dirty="0">
              <a:effectLst/>
              <a:latin typeface="Nunito Sans" pitchFamily="2" charset="77"/>
            </a:endParaRPr>
          </a:p>
          <a:p>
            <a:pPr>
              <a:lnSpc>
                <a:spcPts val="2600"/>
              </a:lnSpc>
            </a:pPr>
            <a:r>
              <a:rPr lang="en-US" dirty="0">
                <a:effectLst/>
                <a:latin typeface="Nunito Sans" pitchFamily="2" charset="77"/>
              </a:rPr>
              <a:t>Apply for 2023 membership </a:t>
            </a:r>
            <a:br>
              <a:rPr lang="en-US" dirty="0">
                <a:effectLst/>
                <a:latin typeface="Nunito Sans" pitchFamily="2" charset="77"/>
              </a:rPr>
            </a:br>
            <a:r>
              <a:rPr lang="en-US" dirty="0">
                <a:effectLst/>
                <a:latin typeface="Nunito Sans" pitchFamily="2" charset="77"/>
              </a:rPr>
              <a:t>beginning November 1</a:t>
            </a:r>
          </a:p>
          <a:p>
            <a:pPr>
              <a:lnSpc>
                <a:spcPts val="2600"/>
              </a:lnSpc>
            </a:pPr>
            <a:endParaRPr lang="en-US" b="1" dirty="0">
              <a:effectLst/>
              <a:latin typeface="Nunito Sans" pitchFamily="2" charset="77"/>
            </a:endParaRPr>
          </a:p>
          <a:p>
            <a:pPr>
              <a:lnSpc>
                <a:spcPts val="2600"/>
              </a:lnSpc>
            </a:pPr>
            <a:r>
              <a:rPr lang="en-US" b="1" dirty="0">
                <a:effectLst/>
                <a:latin typeface="Nunito Sans" pitchFamily="2" charset="77"/>
              </a:rPr>
              <a:t>Company involvement</a:t>
            </a:r>
            <a:endParaRPr lang="en-US" dirty="0">
              <a:effectLst/>
              <a:latin typeface="Nunito Sans" pitchFamily="2" charset="77"/>
            </a:endParaRPr>
          </a:p>
          <a:p>
            <a:pPr>
              <a:lnSpc>
                <a:spcPts val="2600"/>
              </a:lnSpc>
            </a:pPr>
            <a:r>
              <a:rPr lang="en-US" dirty="0">
                <a:effectLst/>
                <a:latin typeface="Nunito Sans" pitchFamily="2" charset="77"/>
              </a:rPr>
              <a:t>Group membership</a:t>
            </a:r>
          </a:p>
          <a:p>
            <a:pPr algn="ctr"/>
            <a:endParaRPr lang="en-US" dirty="0"/>
          </a:p>
        </p:txBody>
      </p:sp>
      <p:cxnSp>
        <p:nvCxnSpPr>
          <p:cNvPr id="4" name="Straight Connector 3">
            <a:extLst>
              <a:ext uri="{FF2B5EF4-FFF2-40B4-BE49-F238E27FC236}">
                <a16:creationId xmlns:a16="http://schemas.microsoft.com/office/drawing/2014/main" id="{EE0891AD-4F1E-7099-260E-53ABD08F825B}"/>
              </a:ext>
            </a:extLst>
          </p:cNvPr>
          <p:cNvCxnSpPr/>
          <p:nvPr/>
        </p:nvCxnSpPr>
        <p:spPr>
          <a:xfrm>
            <a:off x="7839740" y="2437919"/>
            <a:ext cx="3331534" cy="0"/>
          </a:xfrm>
          <a:prstGeom prst="line">
            <a:avLst/>
          </a:prstGeom>
          <a:ln w="15875">
            <a:solidFill>
              <a:srgbClr val="017CBD"/>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CC9023-356B-5755-7F8B-E524B2CCC99A}"/>
              </a:ext>
            </a:extLst>
          </p:cNvPr>
          <p:cNvCxnSpPr/>
          <p:nvPr/>
        </p:nvCxnSpPr>
        <p:spPr>
          <a:xfrm>
            <a:off x="7839740" y="3763925"/>
            <a:ext cx="3331534" cy="0"/>
          </a:xfrm>
          <a:prstGeom prst="line">
            <a:avLst/>
          </a:prstGeom>
          <a:ln w="15875">
            <a:solidFill>
              <a:srgbClr val="017CBD"/>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98AF740-0085-C82A-A986-41BCD3275D6F}"/>
              </a:ext>
            </a:extLst>
          </p:cNvPr>
          <p:cNvCxnSpPr/>
          <p:nvPr/>
        </p:nvCxnSpPr>
        <p:spPr>
          <a:xfrm>
            <a:off x="7839740" y="5109275"/>
            <a:ext cx="3331534" cy="0"/>
          </a:xfrm>
          <a:prstGeom prst="line">
            <a:avLst/>
          </a:prstGeom>
          <a:ln w="15875">
            <a:solidFill>
              <a:srgbClr val="017CBD"/>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E238DC0-2EAE-7CA6-144F-B0664135D5ED}"/>
              </a:ext>
            </a:extLst>
          </p:cNvPr>
          <p:cNvPicPr>
            <a:picLocks noChangeAspect="1"/>
          </p:cNvPicPr>
          <p:nvPr/>
        </p:nvPicPr>
        <p:blipFill>
          <a:blip r:embed="rId2"/>
          <a:srcRect/>
          <a:stretch/>
        </p:blipFill>
        <p:spPr>
          <a:xfrm>
            <a:off x="6" y="-1"/>
            <a:ext cx="12191994" cy="1256403"/>
          </a:xfrm>
          <a:prstGeom prst="rect">
            <a:avLst/>
          </a:prstGeom>
        </p:spPr>
      </p:pic>
    </p:spTree>
    <p:extLst>
      <p:ext uri="{BB962C8B-B14F-4D97-AF65-F5344CB8AC3E}">
        <p14:creationId xmlns:p14="http://schemas.microsoft.com/office/powerpoint/2010/main" val="3552534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1652FAD-55E1-63F7-38D9-8DA4B5F7AA4E}"/>
              </a:ext>
            </a:extLst>
          </p:cNvPr>
          <p:cNvPicPr>
            <a:picLocks noChangeAspect="1"/>
          </p:cNvPicPr>
          <p:nvPr/>
        </p:nvPicPr>
        <p:blipFill>
          <a:blip r:embed="rId3"/>
          <a:stretch>
            <a:fillRect/>
          </a:stretch>
        </p:blipFill>
        <p:spPr>
          <a:xfrm>
            <a:off x="6350" y="0"/>
            <a:ext cx="12185650" cy="6861574"/>
          </a:xfrm>
          <a:prstGeom prst="rect">
            <a:avLst/>
          </a:prstGeom>
        </p:spPr>
      </p:pic>
      <p:sp>
        <p:nvSpPr>
          <p:cNvPr id="16" name="TextBox 15">
            <a:extLst>
              <a:ext uri="{FF2B5EF4-FFF2-40B4-BE49-F238E27FC236}">
                <a16:creationId xmlns:a16="http://schemas.microsoft.com/office/drawing/2014/main" id="{FA97CD45-C0E5-ECE4-FB2E-0C8E468A60CD}"/>
              </a:ext>
            </a:extLst>
          </p:cNvPr>
          <p:cNvSpPr txBox="1"/>
          <p:nvPr/>
        </p:nvSpPr>
        <p:spPr>
          <a:xfrm>
            <a:off x="715925" y="1550604"/>
            <a:ext cx="10683078" cy="3447098"/>
          </a:xfrm>
          <a:prstGeom prst="rect">
            <a:avLst/>
          </a:prstGeom>
          <a:noFill/>
        </p:spPr>
        <p:txBody>
          <a:bodyPr wrap="square">
            <a:spAutoFit/>
          </a:bodyPr>
          <a:lstStyle/>
          <a:p>
            <a:pPr>
              <a:spcAft>
                <a:spcPts val="1200"/>
              </a:spcAft>
            </a:pPr>
            <a:r>
              <a:rPr lang="en-US" sz="3600" i="1" dirty="0">
                <a:solidFill>
                  <a:schemeClr val="bg1"/>
                </a:solidFill>
                <a:effectLst/>
                <a:latin typeface="Nunito Sans Light" pitchFamily="2" charset="77"/>
              </a:rPr>
              <a:t>“The Academy was huge for me because, for any young financial advisor, the biggest roadblock, I think, is lack of confidence. Having a one-stop shop to really hear from the top financial advisors in the industry was huge.”</a:t>
            </a:r>
          </a:p>
          <a:p>
            <a:pPr>
              <a:spcAft>
                <a:spcPts val="1200"/>
              </a:spcAft>
            </a:pPr>
            <a:r>
              <a:rPr lang="en-US" sz="2800" b="1" dirty="0">
                <a:solidFill>
                  <a:schemeClr val="bg1"/>
                </a:solidFill>
                <a:effectLst/>
                <a:latin typeface="Nunito Sans" pitchFamily="2" charset="77"/>
              </a:rPr>
              <a:t>Brandon Heckert</a:t>
            </a:r>
            <a:endParaRPr lang="en-US" sz="2800" dirty="0">
              <a:solidFill>
                <a:schemeClr val="bg1"/>
              </a:solidFill>
              <a:effectLst/>
              <a:latin typeface="Nunito Sans" pitchFamily="2" charset="77"/>
            </a:endParaRPr>
          </a:p>
        </p:txBody>
      </p:sp>
    </p:spTree>
    <p:extLst>
      <p:ext uri="{BB962C8B-B14F-4D97-AF65-F5344CB8AC3E}">
        <p14:creationId xmlns:p14="http://schemas.microsoft.com/office/powerpoint/2010/main" val="144862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9243114-E3C0-9CDC-FA7C-6DFF73C4BA39}"/>
              </a:ext>
            </a:extLst>
          </p:cNvPr>
          <p:cNvSpPr txBox="1"/>
          <p:nvPr/>
        </p:nvSpPr>
        <p:spPr>
          <a:xfrm>
            <a:off x="659337" y="1676399"/>
            <a:ext cx="10795472" cy="3631763"/>
          </a:xfrm>
          <a:prstGeom prst="rect">
            <a:avLst/>
          </a:prstGeom>
          <a:noFill/>
        </p:spPr>
        <p:txBody>
          <a:bodyPr wrap="square" rtlCol="0">
            <a:spAutoFit/>
          </a:bodyPr>
          <a:lstStyle/>
          <a:p>
            <a:pPr>
              <a:spcAft>
                <a:spcPts val="1200"/>
              </a:spcAft>
            </a:pPr>
            <a:r>
              <a:rPr lang="en-US" sz="2000" b="1" dirty="0">
                <a:solidFill>
                  <a:srgbClr val="6EBE49"/>
                </a:solidFill>
                <a:effectLst/>
                <a:latin typeface="Nunito Sans" pitchFamily="2" charset="77"/>
              </a:rPr>
              <a:t>Benefits to your business:</a:t>
            </a:r>
            <a:endParaRPr lang="en-US" sz="2000" dirty="0">
              <a:solidFill>
                <a:schemeClr val="tx1">
                  <a:lumMod val="75000"/>
                  <a:lumOff val="25000"/>
                </a:schemeClr>
              </a:solidFill>
              <a:effectLst/>
              <a:latin typeface="Nunito Sans Light" pitchFamily="2" charset="77"/>
            </a:endParaRPr>
          </a:p>
          <a:p>
            <a:pPr marL="342900" indent="-342900">
              <a:spcAft>
                <a:spcPts val="1200"/>
              </a:spcAft>
              <a:buClr>
                <a:srgbClr val="6EBE49"/>
              </a:buClr>
              <a:buFont typeface="Arial" panose="020B0604020202020204" pitchFamily="34" charset="0"/>
              <a:buChar char="•"/>
            </a:pPr>
            <a:r>
              <a:rPr lang="en-US" sz="2000" dirty="0">
                <a:solidFill>
                  <a:srgbClr val="282424"/>
                </a:solidFill>
                <a:effectLst/>
                <a:latin typeface="Nunito Sans Light" pitchFamily="2" charset="77"/>
              </a:rPr>
              <a:t>Complements company/product training efforts by introducing an Assessment and behavior-changing tools to build strong sales, client management and prospecting systems</a:t>
            </a:r>
          </a:p>
          <a:p>
            <a:pPr marL="342900" indent="-342900">
              <a:spcAft>
                <a:spcPts val="1200"/>
              </a:spcAft>
              <a:buClr>
                <a:srgbClr val="6EBE49"/>
              </a:buClr>
              <a:buFont typeface="Arial" panose="020B0604020202020204" pitchFamily="34" charset="0"/>
              <a:buChar char="•"/>
            </a:pPr>
            <a:r>
              <a:rPr lang="en-US" sz="2000" dirty="0">
                <a:solidFill>
                  <a:srgbClr val="282424"/>
                </a:solidFill>
                <a:effectLst/>
                <a:latin typeface="Nunito Sans Light" pitchFamily="2" charset="77"/>
              </a:rPr>
              <a:t>Access to best-in-class content, discussions and productivity-enhancing resources from MDRT members</a:t>
            </a:r>
          </a:p>
          <a:p>
            <a:pPr marL="342900" indent="-342900">
              <a:spcAft>
                <a:spcPts val="1200"/>
              </a:spcAft>
              <a:buClr>
                <a:srgbClr val="6EBE49"/>
              </a:buClr>
              <a:buFont typeface="Arial" panose="020B0604020202020204" pitchFamily="34" charset="0"/>
              <a:buChar char="•"/>
            </a:pPr>
            <a:r>
              <a:rPr lang="en-US" sz="2000" dirty="0">
                <a:solidFill>
                  <a:srgbClr val="282424"/>
                </a:solidFill>
                <a:effectLst/>
                <a:latin typeface="Nunito Sans Light" pitchFamily="2" charset="77"/>
              </a:rPr>
              <a:t>Improves new-advisor retention and accelerates producer growth, leading to sustainable performance</a:t>
            </a:r>
          </a:p>
          <a:p>
            <a:pPr marL="342900" indent="-342900">
              <a:spcAft>
                <a:spcPts val="1200"/>
              </a:spcAft>
              <a:buClr>
                <a:srgbClr val="6EBE49"/>
              </a:buClr>
              <a:buFont typeface="Arial" panose="020B0604020202020204" pitchFamily="34" charset="0"/>
              <a:buChar char="•"/>
            </a:pPr>
            <a:r>
              <a:rPr lang="en-US" sz="2000" dirty="0">
                <a:solidFill>
                  <a:srgbClr val="282424"/>
                </a:solidFill>
                <a:effectLst/>
                <a:latin typeface="Nunito Sans Light" pitchFamily="2" charset="77"/>
              </a:rPr>
              <a:t>Provides an infusion of motivation to producers who have plateaued</a:t>
            </a:r>
          </a:p>
          <a:p>
            <a:pPr marL="342900" indent="-342900">
              <a:spcAft>
                <a:spcPts val="1200"/>
              </a:spcAft>
              <a:buClr>
                <a:srgbClr val="6EBE49"/>
              </a:buClr>
              <a:buFont typeface="Arial" panose="020B0604020202020204" pitchFamily="34" charset="0"/>
              <a:buChar char="•"/>
            </a:pPr>
            <a:r>
              <a:rPr lang="en-US" sz="2000" dirty="0">
                <a:solidFill>
                  <a:srgbClr val="282424"/>
                </a:solidFill>
                <a:effectLst/>
                <a:latin typeface="Nunito Sans Light" pitchFamily="2" charset="77"/>
              </a:rPr>
              <a:t>One-on-one mentoring with experienced members via the MDRT Mentoring Program</a:t>
            </a:r>
          </a:p>
        </p:txBody>
      </p:sp>
      <p:pic>
        <p:nvPicPr>
          <p:cNvPr id="3" name="Picture 2">
            <a:extLst>
              <a:ext uri="{FF2B5EF4-FFF2-40B4-BE49-F238E27FC236}">
                <a16:creationId xmlns:a16="http://schemas.microsoft.com/office/drawing/2014/main" id="{942CD26E-2767-D793-B969-5B22C3F5A4FD}"/>
              </a:ext>
            </a:extLst>
          </p:cNvPr>
          <p:cNvPicPr>
            <a:picLocks noChangeAspect="1"/>
          </p:cNvPicPr>
          <p:nvPr/>
        </p:nvPicPr>
        <p:blipFill>
          <a:blip r:embed="rId2"/>
          <a:srcRect/>
          <a:stretch/>
        </p:blipFill>
        <p:spPr>
          <a:xfrm>
            <a:off x="6" y="-1"/>
            <a:ext cx="12191994" cy="1256403"/>
          </a:xfrm>
          <a:prstGeom prst="rect">
            <a:avLst/>
          </a:prstGeom>
        </p:spPr>
      </p:pic>
    </p:spTree>
    <p:extLst>
      <p:ext uri="{BB962C8B-B14F-4D97-AF65-F5344CB8AC3E}">
        <p14:creationId xmlns:p14="http://schemas.microsoft.com/office/powerpoint/2010/main" val="88439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9243114-E3C0-9CDC-FA7C-6DFF73C4BA39}"/>
              </a:ext>
            </a:extLst>
          </p:cNvPr>
          <p:cNvSpPr txBox="1"/>
          <p:nvPr/>
        </p:nvSpPr>
        <p:spPr>
          <a:xfrm>
            <a:off x="659337" y="1676399"/>
            <a:ext cx="10795472" cy="3170099"/>
          </a:xfrm>
          <a:prstGeom prst="rect">
            <a:avLst/>
          </a:prstGeom>
          <a:noFill/>
        </p:spPr>
        <p:txBody>
          <a:bodyPr wrap="square" rtlCol="0">
            <a:spAutoFit/>
          </a:bodyPr>
          <a:lstStyle/>
          <a:p>
            <a:pPr>
              <a:spcAft>
                <a:spcPts val="1200"/>
              </a:spcAft>
            </a:pPr>
            <a:r>
              <a:rPr lang="en-US" sz="2000" b="1" dirty="0">
                <a:solidFill>
                  <a:srgbClr val="6EBE49"/>
                </a:solidFill>
                <a:effectLst/>
                <a:latin typeface="Nunito Sans" pitchFamily="2" charset="77"/>
              </a:rPr>
              <a:t>Benefits to your advisors (MDRT Academy members):</a:t>
            </a:r>
            <a:endParaRPr lang="en-US" sz="2000" dirty="0">
              <a:solidFill>
                <a:schemeClr val="tx1">
                  <a:lumMod val="75000"/>
                  <a:lumOff val="25000"/>
                </a:schemeClr>
              </a:solidFill>
              <a:effectLst/>
              <a:latin typeface="Nunito Sans Light" pitchFamily="2" charset="77"/>
            </a:endParaRPr>
          </a:p>
          <a:p>
            <a:pPr marL="342900" indent="-342900">
              <a:spcAft>
                <a:spcPts val="1200"/>
              </a:spcAft>
              <a:buClr>
                <a:srgbClr val="6EBE49"/>
              </a:buClr>
              <a:buFont typeface="Arial" panose="020B0604020202020204" pitchFamily="34" charset="0"/>
              <a:buChar char="•"/>
            </a:pPr>
            <a:r>
              <a:rPr lang="en-US" sz="2000" dirty="0">
                <a:solidFill>
                  <a:srgbClr val="282424"/>
                </a:solidFill>
                <a:effectLst/>
                <a:latin typeface="Nunito Sans Light" pitchFamily="2" charset="77"/>
              </a:rPr>
              <a:t>MDRT-quality resources and support</a:t>
            </a:r>
          </a:p>
          <a:p>
            <a:pPr marL="342900" indent="-342900">
              <a:spcAft>
                <a:spcPts val="1200"/>
              </a:spcAft>
              <a:buClr>
                <a:srgbClr val="6EBE49"/>
              </a:buClr>
              <a:buFont typeface="Arial" panose="020B0604020202020204" pitchFamily="34" charset="0"/>
              <a:buChar char="•"/>
            </a:pPr>
            <a:r>
              <a:rPr lang="en-US" sz="2000" dirty="0">
                <a:solidFill>
                  <a:srgbClr val="282424"/>
                </a:solidFill>
                <a:effectLst/>
                <a:latin typeface="Nunito Sans Light" pitchFamily="2" charset="77"/>
              </a:rPr>
              <a:t>Personalized membership journey</a:t>
            </a:r>
          </a:p>
          <a:p>
            <a:pPr marL="342900" indent="-342900">
              <a:spcAft>
                <a:spcPts val="1200"/>
              </a:spcAft>
              <a:buClr>
                <a:srgbClr val="6EBE49"/>
              </a:buClr>
              <a:buFont typeface="Arial" panose="020B0604020202020204" pitchFamily="34" charset="0"/>
              <a:buChar char="•"/>
            </a:pPr>
            <a:r>
              <a:rPr lang="en-US" sz="2000" dirty="0">
                <a:solidFill>
                  <a:srgbClr val="282424"/>
                </a:solidFill>
                <a:effectLst/>
                <a:latin typeface="Nunito Sans Light" pitchFamily="2" charset="77"/>
              </a:rPr>
              <a:t>Goal-setting and -tracking features</a:t>
            </a:r>
          </a:p>
          <a:p>
            <a:pPr marL="342900" indent="-342900">
              <a:spcAft>
                <a:spcPts val="1200"/>
              </a:spcAft>
              <a:buClr>
                <a:srgbClr val="6EBE49"/>
              </a:buClr>
              <a:buFont typeface="Arial" panose="020B0604020202020204" pitchFamily="34" charset="0"/>
              <a:buChar char="•"/>
            </a:pPr>
            <a:r>
              <a:rPr lang="en-US" sz="2000" dirty="0">
                <a:solidFill>
                  <a:srgbClr val="282424"/>
                </a:solidFill>
                <a:effectLst/>
                <a:latin typeface="Nunito Sans Light" pitchFamily="2" charset="77"/>
              </a:rPr>
              <a:t>Rewards and recognition</a:t>
            </a:r>
          </a:p>
          <a:p>
            <a:pPr marL="342900" indent="-342900">
              <a:spcAft>
                <a:spcPts val="1200"/>
              </a:spcAft>
              <a:buClr>
                <a:srgbClr val="6EBE49"/>
              </a:buClr>
              <a:buFont typeface="Arial" panose="020B0604020202020204" pitchFamily="34" charset="0"/>
              <a:buChar char="•"/>
            </a:pPr>
            <a:r>
              <a:rPr lang="en-US" sz="2000" dirty="0">
                <a:solidFill>
                  <a:srgbClr val="282424"/>
                </a:solidFill>
                <a:effectLst/>
                <a:latin typeface="Nunito Sans Light" pitchFamily="2" charset="77"/>
              </a:rPr>
              <a:t>Access to MDRT events</a:t>
            </a:r>
          </a:p>
          <a:p>
            <a:pPr marL="342900" indent="-342900">
              <a:spcAft>
                <a:spcPts val="1200"/>
              </a:spcAft>
              <a:buClr>
                <a:srgbClr val="6EBE49"/>
              </a:buClr>
              <a:buFont typeface="Arial" panose="020B0604020202020204" pitchFamily="34" charset="0"/>
              <a:buChar char="•"/>
            </a:pPr>
            <a:r>
              <a:rPr lang="en-US" sz="2000" dirty="0">
                <a:solidFill>
                  <a:srgbClr val="282424"/>
                </a:solidFill>
                <a:effectLst/>
                <a:latin typeface="Nunito Sans Light" pitchFamily="2" charset="77"/>
              </a:rPr>
              <a:t>Enhanced credibility through connections to MDRT</a:t>
            </a:r>
          </a:p>
        </p:txBody>
      </p:sp>
      <p:pic>
        <p:nvPicPr>
          <p:cNvPr id="3" name="Picture 2">
            <a:extLst>
              <a:ext uri="{FF2B5EF4-FFF2-40B4-BE49-F238E27FC236}">
                <a16:creationId xmlns:a16="http://schemas.microsoft.com/office/drawing/2014/main" id="{863A33C0-CAE5-0CD1-81BE-7FEF65D9070A}"/>
              </a:ext>
            </a:extLst>
          </p:cNvPr>
          <p:cNvPicPr>
            <a:picLocks noChangeAspect="1"/>
          </p:cNvPicPr>
          <p:nvPr/>
        </p:nvPicPr>
        <p:blipFill>
          <a:blip r:embed="rId2"/>
          <a:srcRect/>
          <a:stretch/>
        </p:blipFill>
        <p:spPr>
          <a:xfrm>
            <a:off x="6" y="-1"/>
            <a:ext cx="12191994" cy="1256403"/>
          </a:xfrm>
          <a:prstGeom prst="rect">
            <a:avLst/>
          </a:prstGeom>
        </p:spPr>
      </p:pic>
    </p:spTree>
    <p:extLst>
      <p:ext uri="{BB962C8B-B14F-4D97-AF65-F5344CB8AC3E}">
        <p14:creationId xmlns:p14="http://schemas.microsoft.com/office/powerpoint/2010/main" val="175861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9243114-E3C0-9CDC-FA7C-6DFF73C4BA39}"/>
              </a:ext>
            </a:extLst>
          </p:cNvPr>
          <p:cNvSpPr txBox="1"/>
          <p:nvPr/>
        </p:nvSpPr>
        <p:spPr>
          <a:xfrm>
            <a:off x="659337" y="1676399"/>
            <a:ext cx="10795472" cy="3881832"/>
          </a:xfrm>
          <a:prstGeom prst="rect">
            <a:avLst/>
          </a:prstGeom>
          <a:noFill/>
        </p:spPr>
        <p:txBody>
          <a:bodyPr wrap="square" rtlCol="0">
            <a:spAutoFit/>
          </a:bodyPr>
          <a:lstStyle/>
          <a:p>
            <a:pPr>
              <a:lnSpc>
                <a:spcPts val="2600"/>
              </a:lnSpc>
              <a:spcAft>
                <a:spcPts val="1200"/>
              </a:spcAft>
            </a:pPr>
            <a:r>
              <a:rPr lang="en-US" sz="2000" b="1" dirty="0">
                <a:solidFill>
                  <a:srgbClr val="6EBE49"/>
                </a:solidFill>
                <a:effectLst/>
                <a:latin typeface="Nunito Sans" pitchFamily="2" charset="77"/>
              </a:rPr>
              <a:t>Exclusive content:</a:t>
            </a:r>
            <a:endParaRPr lang="en-US" sz="2000" dirty="0">
              <a:solidFill>
                <a:schemeClr val="tx1">
                  <a:lumMod val="75000"/>
                  <a:lumOff val="25000"/>
                </a:schemeClr>
              </a:solidFill>
              <a:effectLst/>
              <a:latin typeface="Nunito Sans Light" pitchFamily="2" charset="77"/>
            </a:endParaRPr>
          </a:p>
          <a:p>
            <a:pPr>
              <a:lnSpc>
                <a:spcPts val="2600"/>
              </a:lnSpc>
              <a:spcAft>
                <a:spcPts val="1200"/>
              </a:spcAft>
            </a:pPr>
            <a:r>
              <a:rPr lang="en-US" sz="2000" dirty="0">
                <a:solidFill>
                  <a:srgbClr val="282424"/>
                </a:solidFill>
                <a:effectLst/>
                <a:latin typeface="Nunito Sans Light" pitchFamily="2" charset="77"/>
              </a:rPr>
              <a:t>The MDRT Academy library is an ever-growing collection of personalized articles, videos and Webcasts to help members develop professional skills to go above and beyond in the financial services profession.</a:t>
            </a:r>
          </a:p>
          <a:p>
            <a:pPr>
              <a:lnSpc>
                <a:spcPts val="2600"/>
              </a:lnSpc>
              <a:spcAft>
                <a:spcPts val="1200"/>
              </a:spcAft>
            </a:pPr>
            <a:r>
              <a:rPr lang="en-US" sz="2000" dirty="0">
                <a:solidFill>
                  <a:srgbClr val="282424"/>
                </a:solidFill>
                <a:effectLst/>
                <a:latin typeface="Nunito Sans Light" pitchFamily="2" charset="77"/>
              </a:rPr>
              <a:t>The MDRT Academy combines the value of an association membership with the convenience and accessibility of a mobile app. Members are guided to content via the MDRT Academy App based on the results of an Assessment of their strengths in 15 areas deemed by MDRT members to be critical to long-term success.</a:t>
            </a:r>
          </a:p>
          <a:p>
            <a:pPr>
              <a:lnSpc>
                <a:spcPts val="2600"/>
              </a:lnSpc>
              <a:spcAft>
                <a:spcPts val="1200"/>
              </a:spcAft>
            </a:pPr>
            <a:r>
              <a:rPr lang="en-US" sz="2000" dirty="0">
                <a:solidFill>
                  <a:srgbClr val="282424"/>
                </a:solidFill>
                <a:effectLst/>
                <a:latin typeface="Nunito Sans Light" pitchFamily="2" charset="77"/>
              </a:rPr>
              <a:t>Members have access to Critical Mindsets, in-depth Performance Guides and other tools to help propel your performance. </a:t>
            </a:r>
          </a:p>
        </p:txBody>
      </p:sp>
      <p:pic>
        <p:nvPicPr>
          <p:cNvPr id="3" name="Picture 2">
            <a:extLst>
              <a:ext uri="{FF2B5EF4-FFF2-40B4-BE49-F238E27FC236}">
                <a16:creationId xmlns:a16="http://schemas.microsoft.com/office/drawing/2014/main" id="{68996B26-604D-8A0F-EF3D-88F2F9E17230}"/>
              </a:ext>
            </a:extLst>
          </p:cNvPr>
          <p:cNvPicPr>
            <a:picLocks noChangeAspect="1"/>
          </p:cNvPicPr>
          <p:nvPr/>
        </p:nvPicPr>
        <p:blipFill>
          <a:blip r:embed="rId2"/>
          <a:srcRect/>
          <a:stretch/>
        </p:blipFill>
        <p:spPr>
          <a:xfrm>
            <a:off x="6" y="-1"/>
            <a:ext cx="12191994" cy="1256403"/>
          </a:xfrm>
          <a:prstGeom prst="rect">
            <a:avLst/>
          </a:prstGeom>
        </p:spPr>
      </p:pic>
    </p:spTree>
    <p:extLst>
      <p:ext uri="{BB962C8B-B14F-4D97-AF65-F5344CB8AC3E}">
        <p14:creationId xmlns:p14="http://schemas.microsoft.com/office/powerpoint/2010/main" val="105554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F5EE53B-A6B3-5C96-049E-9DAB4E8D9B01}"/>
              </a:ext>
            </a:extLst>
          </p:cNvPr>
          <p:cNvPicPr>
            <a:picLocks noChangeAspect="1"/>
          </p:cNvPicPr>
          <p:nvPr/>
        </p:nvPicPr>
        <p:blipFill>
          <a:blip r:embed="rId3"/>
          <a:stretch>
            <a:fillRect/>
          </a:stretch>
        </p:blipFill>
        <p:spPr>
          <a:xfrm>
            <a:off x="6350" y="0"/>
            <a:ext cx="12185650" cy="6861574"/>
          </a:xfrm>
          <a:prstGeom prst="rect">
            <a:avLst/>
          </a:prstGeom>
        </p:spPr>
      </p:pic>
      <p:sp>
        <p:nvSpPr>
          <p:cNvPr id="16" name="TextBox 15">
            <a:extLst>
              <a:ext uri="{FF2B5EF4-FFF2-40B4-BE49-F238E27FC236}">
                <a16:creationId xmlns:a16="http://schemas.microsoft.com/office/drawing/2014/main" id="{FA97CD45-C0E5-ECE4-FB2E-0C8E468A60CD}"/>
              </a:ext>
            </a:extLst>
          </p:cNvPr>
          <p:cNvSpPr txBox="1"/>
          <p:nvPr/>
        </p:nvSpPr>
        <p:spPr>
          <a:xfrm>
            <a:off x="715924" y="1550604"/>
            <a:ext cx="10745073" cy="4062651"/>
          </a:xfrm>
          <a:prstGeom prst="rect">
            <a:avLst/>
          </a:prstGeom>
          <a:noFill/>
        </p:spPr>
        <p:txBody>
          <a:bodyPr wrap="square">
            <a:spAutoFit/>
          </a:bodyPr>
          <a:lstStyle/>
          <a:p>
            <a:pPr>
              <a:spcAft>
                <a:spcPts val="1200"/>
              </a:spcAft>
            </a:pPr>
            <a:r>
              <a:rPr lang="en-US" sz="2800" i="1" dirty="0">
                <a:solidFill>
                  <a:schemeClr val="bg1"/>
                </a:solidFill>
                <a:effectLst/>
                <a:latin typeface="Nunito Sans Light" pitchFamily="2" charset="77"/>
              </a:rPr>
              <a:t>“We’ve seen in the industry, fewer organizations, fewer traditional insurance carriers or broker-dealers that are providing a really deep level of training, mentoring and development in the first three to five years of their business. So, for MDRT to create this Academy to help newer, younger members grow and be successful is fantastic because we can provide a resource in the industry that I think is lacking and really create that next generation of advisors in the global community.”</a:t>
            </a:r>
            <a:endParaRPr lang="en-US" sz="2800" dirty="0">
              <a:solidFill>
                <a:schemeClr val="bg1"/>
              </a:solidFill>
              <a:effectLst/>
              <a:latin typeface="Nunito Sans Light" pitchFamily="2" charset="77"/>
            </a:endParaRPr>
          </a:p>
          <a:p>
            <a:pPr>
              <a:spcAft>
                <a:spcPts val="1200"/>
              </a:spcAft>
            </a:pPr>
            <a:r>
              <a:rPr lang="en-US" sz="2400" b="1" dirty="0">
                <a:solidFill>
                  <a:schemeClr val="bg1"/>
                </a:solidFill>
                <a:effectLst/>
                <a:latin typeface="Nunito Sans" pitchFamily="2" charset="77"/>
              </a:rPr>
              <a:t>Brendan Clune Walsh</a:t>
            </a:r>
            <a:endParaRPr lang="en-US" sz="2400" dirty="0">
              <a:solidFill>
                <a:schemeClr val="bg1"/>
              </a:solidFill>
              <a:effectLst/>
              <a:latin typeface="Nunito Sans" pitchFamily="2" charset="77"/>
            </a:endParaRPr>
          </a:p>
        </p:txBody>
      </p:sp>
    </p:spTree>
    <p:extLst>
      <p:ext uri="{BB962C8B-B14F-4D97-AF65-F5344CB8AC3E}">
        <p14:creationId xmlns:p14="http://schemas.microsoft.com/office/powerpoint/2010/main" val="3459281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C53BD60-0CB1-71C3-E607-621CDD8C3BE9}"/>
              </a:ext>
            </a:extLst>
          </p:cNvPr>
          <p:cNvPicPr>
            <a:picLocks noChangeAspect="1"/>
          </p:cNvPicPr>
          <p:nvPr/>
        </p:nvPicPr>
        <p:blipFill>
          <a:blip r:embed="rId2"/>
          <a:stretch>
            <a:fillRect/>
          </a:stretch>
        </p:blipFill>
        <p:spPr>
          <a:xfrm>
            <a:off x="6350" y="0"/>
            <a:ext cx="12185650" cy="686157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16F08D47-A5F9-5FCE-C913-4738378FA0DB}"/>
              </a:ext>
            </a:extLst>
          </p:cNvPr>
          <p:cNvPicPr>
            <a:picLocks noChangeAspect="1"/>
          </p:cNvPicPr>
          <p:nvPr/>
        </p:nvPicPr>
        <p:blipFill>
          <a:blip r:embed="rId3"/>
          <a:stretch>
            <a:fillRect/>
          </a:stretch>
        </p:blipFill>
        <p:spPr>
          <a:xfrm>
            <a:off x="734898" y="2845851"/>
            <a:ext cx="3351659" cy="1025108"/>
          </a:xfrm>
          <a:prstGeom prst="rect">
            <a:avLst/>
          </a:prstGeom>
        </p:spPr>
      </p:pic>
      <p:sp>
        <p:nvSpPr>
          <p:cNvPr id="7" name="TextBox 6">
            <a:extLst>
              <a:ext uri="{FF2B5EF4-FFF2-40B4-BE49-F238E27FC236}">
                <a16:creationId xmlns:a16="http://schemas.microsoft.com/office/drawing/2014/main" id="{18377B5C-D755-B031-8417-562B85153F58}"/>
              </a:ext>
            </a:extLst>
          </p:cNvPr>
          <p:cNvSpPr txBox="1"/>
          <p:nvPr/>
        </p:nvSpPr>
        <p:spPr>
          <a:xfrm>
            <a:off x="4499969" y="2942906"/>
            <a:ext cx="7052930" cy="830997"/>
          </a:xfrm>
          <a:prstGeom prst="rect">
            <a:avLst/>
          </a:prstGeom>
          <a:noFill/>
        </p:spPr>
        <p:txBody>
          <a:bodyPr wrap="square">
            <a:spAutoFit/>
          </a:bodyPr>
          <a:lstStyle/>
          <a:p>
            <a:r>
              <a:rPr lang="en-US" sz="2400" b="1" dirty="0">
                <a:solidFill>
                  <a:schemeClr val="bg1"/>
                </a:solidFill>
                <a:effectLst/>
                <a:latin typeface="Nunito Sans" pitchFamily="2" charset="77"/>
              </a:rPr>
              <a:t>Visit </a:t>
            </a:r>
            <a:r>
              <a:rPr lang="en-US" sz="2400" b="1" dirty="0" err="1">
                <a:solidFill>
                  <a:srgbClr val="6EBE49"/>
                </a:solidFill>
                <a:effectLst/>
                <a:latin typeface="Nunito Sans" pitchFamily="2" charset="77"/>
              </a:rPr>
              <a:t>mdrtacademy.org</a:t>
            </a:r>
            <a:r>
              <a:rPr lang="en-US" sz="2400" b="1" dirty="0">
                <a:solidFill>
                  <a:srgbClr val="6EBE49"/>
                </a:solidFill>
                <a:effectLst/>
                <a:latin typeface="Nunito Sans" pitchFamily="2" charset="77"/>
              </a:rPr>
              <a:t> </a:t>
            </a:r>
            <a:r>
              <a:rPr lang="en-US" sz="2400" b="1" dirty="0">
                <a:solidFill>
                  <a:schemeClr val="bg1"/>
                </a:solidFill>
                <a:effectLst/>
                <a:latin typeface="Nunito Sans" pitchFamily="2" charset="77"/>
              </a:rPr>
              <a:t>to see why the MDRT Academy is where good advisors become great.</a:t>
            </a:r>
            <a:endParaRPr lang="en-US" sz="2400" dirty="0">
              <a:solidFill>
                <a:schemeClr val="bg1"/>
              </a:solidFill>
              <a:effectLst/>
              <a:latin typeface="Nunito Sans" pitchFamily="2" charset="77"/>
            </a:endParaRPr>
          </a:p>
        </p:txBody>
      </p:sp>
    </p:spTree>
    <p:extLst>
      <p:ext uri="{BB962C8B-B14F-4D97-AF65-F5344CB8AC3E}">
        <p14:creationId xmlns:p14="http://schemas.microsoft.com/office/powerpoint/2010/main" val="1368201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77E5C3187B8B45B000D936D03D1035" ma:contentTypeVersion="18" ma:contentTypeDescription="Create a new document." ma:contentTypeScope="" ma:versionID="944cd16969a046e8ad2112a98d70d77f">
  <xsd:schema xmlns:xsd="http://www.w3.org/2001/XMLSchema" xmlns:xs="http://www.w3.org/2001/XMLSchema" xmlns:p="http://schemas.microsoft.com/office/2006/metadata/properties" xmlns:ns2="dd7ade7f-585f-4724-b699-d74aa2bb1906" xmlns:ns3="1c8adbb5-4e9a-43bc-b2b9-668f976e3d9a" targetNamespace="http://schemas.microsoft.com/office/2006/metadata/properties" ma:root="true" ma:fieldsID="2116470797b7279594d9920d271be4fe" ns2:_="" ns3:_="">
    <xsd:import namespace="dd7ade7f-585f-4724-b699-d74aa2bb1906"/>
    <xsd:import namespace="1c8adbb5-4e9a-43bc-b2b9-668f976e3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7ade7f-585f-4724-b699-d74aa2bb19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aef54e-38b7-40bf-b468-f8369c82be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8adbb5-4e9a-43bc-b2b9-668f976e3d9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a75796a-c8fa-4258-bceb-9386fc3b38e8}" ma:internalName="TaxCatchAll" ma:showField="CatchAllData" ma:web="1c8adbb5-4e9a-43bc-b2b9-668f976e3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c8adbb5-4e9a-43bc-b2b9-668f976e3d9a" xsi:nil="true"/>
    <lcf76f155ced4ddcb4097134ff3c332f xmlns="dd7ade7f-585f-4724-b699-d74aa2bb19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BE3EA6-A20F-4B6A-A9EB-E6DD651F948B}"/>
</file>

<file path=customXml/itemProps2.xml><?xml version="1.0" encoding="utf-8"?>
<ds:datastoreItem xmlns:ds="http://schemas.openxmlformats.org/officeDocument/2006/customXml" ds:itemID="{3936F08A-2CA1-44DE-A3E0-6717824D15CA}"/>
</file>

<file path=customXml/itemProps3.xml><?xml version="1.0" encoding="utf-8"?>
<ds:datastoreItem xmlns:ds="http://schemas.openxmlformats.org/officeDocument/2006/customXml" ds:itemID="{515515C6-8EE1-4AAB-AF86-04F3F7619F5B}"/>
</file>

<file path=docProps/app.xml><?xml version="1.0" encoding="utf-8"?>
<Properties xmlns="http://schemas.openxmlformats.org/officeDocument/2006/extended-properties" xmlns:vt="http://schemas.openxmlformats.org/officeDocument/2006/docPropsVTypes">
  <TotalTime>93</TotalTime>
  <Words>499</Words>
  <Application>Microsoft Macintosh PowerPoint</Application>
  <PresentationFormat>Widescreen</PresentationFormat>
  <Paragraphs>39</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Nunito Sans</vt:lpstr>
      <vt:lpstr>Nunito Sans Light</vt:lpstr>
      <vt:lpstr>Nunito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Garrett Bowhall</dc:creator>
  <cp:lastModifiedBy>David Altholz</cp:lastModifiedBy>
  <cp:revision>8</cp:revision>
  <dcterms:created xsi:type="dcterms:W3CDTF">2022-10-05T21:19:43Z</dcterms:created>
  <dcterms:modified xsi:type="dcterms:W3CDTF">2023-12-20T21:41:54Z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0x0101009977E5C3187B8B45B000D936D03D1035</vt:lpwstr>
  </property>
</Properties>
</file>